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5125700" cy="1069340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10" autoAdjust="0"/>
  </p:normalViewPr>
  <p:slideViewPr>
    <p:cSldViewPr>
      <p:cViewPr>
        <p:scale>
          <a:sx n="62" d="100"/>
          <a:sy n="62" d="100"/>
        </p:scale>
        <p:origin x="134" y="-34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752" cy="341095"/>
          </a:xfrm>
          <a:prstGeom prst="rect">
            <a:avLst/>
          </a:prstGeom>
        </p:spPr>
        <p:txBody>
          <a:bodyPr vert="horz" lIns="59226" tIns="29613" rIns="59226" bIns="29613" rtlCol="0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804" y="0"/>
            <a:ext cx="4301751" cy="341095"/>
          </a:xfrm>
          <a:prstGeom prst="rect">
            <a:avLst/>
          </a:prstGeom>
        </p:spPr>
        <p:txBody>
          <a:bodyPr vert="horz" lIns="59226" tIns="29613" rIns="59226" bIns="29613" rtlCol="0"/>
          <a:lstStyle>
            <a:lvl1pPr algn="r">
              <a:defRPr sz="800"/>
            </a:lvl1pPr>
          </a:lstStyle>
          <a:p>
            <a:fld id="{7AD9D6B3-186A-4AF5-8869-A04A35416D59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49313"/>
            <a:ext cx="324326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9226" tIns="29613" rIns="59226" bIns="2961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73" y="3271684"/>
            <a:ext cx="7940894" cy="2676282"/>
          </a:xfrm>
          <a:prstGeom prst="rect">
            <a:avLst/>
          </a:prstGeom>
        </p:spPr>
        <p:txBody>
          <a:bodyPr vert="horz" lIns="59226" tIns="29613" rIns="59226" bIns="2961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580"/>
            <a:ext cx="4301752" cy="341095"/>
          </a:xfrm>
          <a:prstGeom prst="rect">
            <a:avLst/>
          </a:prstGeom>
        </p:spPr>
        <p:txBody>
          <a:bodyPr vert="horz" lIns="59226" tIns="29613" rIns="59226" bIns="29613" rtlCol="0" anchor="b"/>
          <a:lstStyle>
            <a:lvl1pPr algn="l">
              <a:defRPr sz="8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804" y="6456580"/>
            <a:ext cx="4301751" cy="341095"/>
          </a:xfrm>
          <a:prstGeom prst="rect">
            <a:avLst/>
          </a:prstGeom>
        </p:spPr>
        <p:txBody>
          <a:bodyPr vert="horz" lIns="59226" tIns="29613" rIns="59226" bIns="29613" rtlCol="0" anchor="b"/>
          <a:lstStyle>
            <a:lvl1pPr algn="r">
              <a:defRPr sz="800"/>
            </a:lvl1pPr>
          </a:lstStyle>
          <a:p>
            <a:fld id="{5230D3EE-EBC3-4247-ADC2-02B8BECA2F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93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0D3EE-EBC3-4247-ADC2-02B8BECA2F5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398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22035" y="812030"/>
            <a:ext cx="11881629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hyperlink" Target="http://www.queenedithschool.org.uk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png"/><Relationship Id="rId14" Type="http://schemas.openxmlformats.org/officeDocument/2006/relationships/image" Target="../media/image1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object 46">
            <a:extLst>
              <a:ext uri="{FF2B5EF4-FFF2-40B4-BE49-F238E27FC236}">
                <a16:creationId xmlns:a16="http://schemas.microsoft.com/office/drawing/2014/main" id="{E589E70B-44FE-207E-7E65-256A56A84B63}"/>
              </a:ext>
            </a:extLst>
          </p:cNvPr>
          <p:cNvSpPr/>
          <p:nvPr/>
        </p:nvSpPr>
        <p:spPr>
          <a:xfrm>
            <a:off x="7881762" y="456438"/>
            <a:ext cx="6887209" cy="9888855"/>
          </a:xfrm>
          <a:custGeom>
            <a:avLst/>
            <a:gdLst/>
            <a:ahLst/>
            <a:cxnLst/>
            <a:rect l="l" t="t" r="r" b="b"/>
            <a:pathLst>
              <a:path w="6887209" h="9888855">
                <a:moveTo>
                  <a:pt x="6647687" y="0"/>
                </a:moveTo>
                <a:lnTo>
                  <a:pt x="239115" y="0"/>
                </a:lnTo>
                <a:lnTo>
                  <a:pt x="190957" y="4863"/>
                </a:lnTo>
                <a:lnTo>
                  <a:pt x="146088" y="18811"/>
                </a:lnTo>
                <a:lnTo>
                  <a:pt x="105473" y="40876"/>
                </a:lnTo>
                <a:lnTo>
                  <a:pt x="70077" y="70092"/>
                </a:lnTo>
                <a:lnTo>
                  <a:pt x="40866" y="105493"/>
                </a:lnTo>
                <a:lnTo>
                  <a:pt x="18806" y="146113"/>
                </a:lnTo>
                <a:lnTo>
                  <a:pt x="4862" y="190986"/>
                </a:lnTo>
                <a:lnTo>
                  <a:pt x="0" y="239146"/>
                </a:lnTo>
                <a:lnTo>
                  <a:pt x="0" y="9649385"/>
                </a:lnTo>
                <a:lnTo>
                  <a:pt x="4862" y="9697559"/>
                </a:lnTo>
                <a:lnTo>
                  <a:pt x="18806" y="9742437"/>
                </a:lnTo>
                <a:lnTo>
                  <a:pt x="40866" y="9783055"/>
                </a:lnTo>
                <a:lnTo>
                  <a:pt x="70077" y="9818449"/>
                </a:lnTo>
                <a:lnTo>
                  <a:pt x="105473" y="9847655"/>
                </a:lnTo>
                <a:lnTo>
                  <a:pt x="146088" y="9869710"/>
                </a:lnTo>
                <a:lnTo>
                  <a:pt x="190957" y="9883649"/>
                </a:lnTo>
                <a:lnTo>
                  <a:pt x="239115" y="9888510"/>
                </a:lnTo>
                <a:lnTo>
                  <a:pt x="6647687" y="9888510"/>
                </a:lnTo>
                <a:lnTo>
                  <a:pt x="6695880" y="9883649"/>
                </a:lnTo>
                <a:lnTo>
                  <a:pt x="6740766" y="9869710"/>
                </a:lnTo>
                <a:lnTo>
                  <a:pt x="6781384" y="9847655"/>
                </a:lnTo>
                <a:lnTo>
                  <a:pt x="6816771" y="9818449"/>
                </a:lnTo>
                <a:lnTo>
                  <a:pt x="6845968" y="9783055"/>
                </a:lnTo>
                <a:lnTo>
                  <a:pt x="6868013" y="9742437"/>
                </a:lnTo>
                <a:lnTo>
                  <a:pt x="6881945" y="9697559"/>
                </a:lnTo>
                <a:lnTo>
                  <a:pt x="6886803" y="9649385"/>
                </a:lnTo>
                <a:lnTo>
                  <a:pt x="6886803" y="239146"/>
                </a:lnTo>
                <a:lnTo>
                  <a:pt x="6881945" y="190986"/>
                </a:lnTo>
                <a:lnTo>
                  <a:pt x="6868013" y="146113"/>
                </a:lnTo>
                <a:lnTo>
                  <a:pt x="6845968" y="105493"/>
                </a:lnTo>
                <a:lnTo>
                  <a:pt x="6816771" y="70092"/>
                </a:lnTo>
                <a:lnTo>
                  <a:pt x="6781384" y="40876"/>
                </a:lnTo>
                <a:lnTo>
                  <a:pt x="6740766" y="18811"/>
                </a:lnTo>
                <a:lnTo>
                  <a:pt x="6695880" y="4863"/>
                </a:lnTo>
                <a:lnTo>
                  <a:pt x="6647687" y="0"/>
                </a:lnTo>
                <a:close/>
              </a:path>
            </a:pathLst>
          </a:custGeom>
          <a:solidFill>
            <a:srgbClr val="00AF50"/>
          </a:solidFill>
          <a:ln>
            <a:solidFill>
              <a:srgbClr val="00964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892556" y="8556496"/>
            <a:ext cx="882015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Times</a:t>
            </a:r>
            <a:r>
              <a:rPr sz="85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5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Tables</a:t>
            </a:r>
            <a:r>
              <a:rPr sz="85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Focus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264" y="8884156"/>
            <a:ext cx="1693545" cy="107886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1905" algn="ctr">
              <a:lnSpc>
                <a:spcPct val="101899"/>
              </a:lnSpc>
              <a:spcBef>
                <a:spcPts val="80"/>
              </a:spcBef>
            </a:pPr>
            <a:r>
              <a:rPr sz="850" dirty="0">
                <a:latin typeface="Calibri"/>
                <a:cs typeface="Calibri"/>
              </a:rPr>
              <a:t>By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the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end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of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Year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4,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children</a:t>
            </a:r>
            <a:r>
              <a:rPr sz="850" spc="-10" dirty="0">
                <a:latin typeface="Calibri"/>
                <a:cs typeface="Calibri"/>
              </a:rPr>
              <a:t> should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know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and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be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able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to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recall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all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of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spc="-20" dirty="0">
                <a:latin typeface="Calibri"/>
                <a:cs typeface="Calibri"/>
              </a:rPr>
              <a:t>their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times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tables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up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to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12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x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12.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This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spc="-20" dirty="0">
                <a:latin typeface="Calibri"/>
                <a:cs typeface="Calibri"/>
              </a:rPr>
              <a:t>means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they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should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be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able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to </a:t>
            </a:r>
            <a:r>
              <a:rPr sz="850" spc="-10" dirty="0">
                <a:latin typeface="Calibri"/>
                <a:cs typeface="Calibri"/>
              </a:rPr>
              <a:t>answer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questions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such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as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3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x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4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and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12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÷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spc="-50" dirty="0">
                <a:latin typeface="Calibri"/>
                <a:cs typeface="Calibri"/>
              </a:rPr>
              <a:t>4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quickly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and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spc="-10" dirty="0">
                <a:latin typeface="Calibri"/>
                <a:cs typeface="Calibri"/>
              </a:rPr>
              <a:t>accurately.</a:t>
            </a:r>
            <a:endParaRPr sz="850" dirty="0">
              <a:latin typeface="Calibri"/>
              <a:cs typeface="Calibri"/>
            </a:endParaRPr>
          </a:p>
          <a:p>
            <a:pPr marL="34925" marR="25400" algn="ctr">
              <a:lnSpc>
                <a:spcPts val="1040"/>
              </a:lnSpc>
              <a:spcBef>
                <a:spcPts val="30"/>
              </a:spcBef>
            </a:pPr>
            <a:r>
              <a:rPr sz="850" dirty="0">
                <a:latin typeface="Calibri"/>
                <a:cs typeface="Calibri"/>
              </a:rPr>
              <a:t>Homework</a:t>
            </a:r>
            <a:r>
              <a:rPr sz="850" spc="-2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assignments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will</a:t>
            </a:r>
            <a:r>
              <a:rPr sz="850" spc="-2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focus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spc="-35" dirty="0">
                <a:latin typeface="Calibri"/>
                <a:cs typeface="Calibri"/>
              </a:rPr>
              <a:t>on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these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skills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during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the</a:t>
            </a:r>
            <a:r>
              <a:rPr sz="850" spc="-20" dirty="0">
                <a:latin typeface="Calibri"/>
                <a:cs typeface="Calibri"/>
              </a:rPr>
              <a:t> year.</a:t>
            </a:r>
            <a:endParaRPr sz="85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872" y="620139"/>
            <a:ext cx="450021" cy="50762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21502" y="9397782"/>
            <a:ext cx="913851" cy="91385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592072" y="8468104"/>
            <a:ext cx="2689860" cy="76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05"/>
              </a:spcBef>
            </a:pPr>
            <a:r>
              <a:rPr sz="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Birthdays</a:t>
            </a:r>
            <a:endParaRPr sz="800">
              <a:latin typeface="Calibri"/>
              <a:cs typeface="Calibri"/>
            </a:endParaRPr>
          </a:p>
          <a:p>
            <a:pPr marL="12700" marR="5080" indent="635" algn="ctr">
              <a:lnSpc>
                <a:spcPct val="101600"/>
              </a:lnSpc>
              <a:spcBef>
                <a:spcPts val="5"/>
              </a:spcBef>
            </a:pPr>
            <a:r>
              <a:rPr sz="800" dirty="0">
                <a:latin typeface="Calibri"/>
                <a:cs typeface="Calibri"/>
              </a:rPr>
              <a:t>We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are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currently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suggesting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that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instead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of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sharing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sweets</a:t>
            </a:r>
            <a:r>
              <a:rPr sz="800" spc="-20" dirty="0">
                <a:latin typeface="Calibri"/>
                <a:cs typeface="Calibri"/>
              </a:rPr>
              <a:t> with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class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mates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your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child’s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birthday,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you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would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welcome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to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donate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book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class.</a:t>
            </a:r>
            <a:r>
              <a:rPr sz="800" spc="15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This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read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class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teacher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or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your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child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and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something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think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children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will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really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enjoy.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95120" y="9336725"/>
            <a:ext cx="2683510" cy="76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Parent</a:t>
            </a:r>
            <a:r>
              <a:rPr sz="8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Helpers</a:t>
            </a:r>
            <a:endParaRPr sz="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800" dirty="0">
                <a:latin typeface="Calibri"/>
                <a:cs typeface="Calibri"/>
              </a:rPr>
              <a:t>If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you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would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like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accompany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class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either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school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trip</a:t>
            </a:r>
            <a:endParaRPr sz="800">
              <a:latin typeface="Calibri"/>
              <a:cs typeface="Calibri"/>
            </a:endParaRPr>
          </a:p>
          <a:p>
            <a:pPr marL="12700" marR="5080" algn="ctr">
              <a:lnSpc>
                <a:spcPct val="101699"/>
              </a:lnSpc>
              <a:spcBef>
                <a:spcPts val="5"/>
              </a:spcBef>
            </a:pPr>
            <a:r>
              <a:rPr sz="800" dirty="0">
                <a:latin typeface="Calibri"/>
                <a:cs typeface="Calibri"/>
              </a:rPr>
              <a:t>or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come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into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school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and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listen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readers,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please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let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office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know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and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they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will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able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provide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you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with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necessary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paperwork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which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ensures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that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statutory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safety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standards </a:t>
            </a:r>
            <a:r>
              <a:rPr sz="800" spc="-25" dirty="0">
                <a:latin typeface="Calibri"/>
                <a:cs typeface="Calibri"/>
              </a:rPr>
              <a:t>are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met.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Thank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you.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02711" y="645660"/>
            <a:ext cx="12661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Behaviour</a:t>
            </a:r>
            <a:r>
              <a:rPr sz="10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Expectations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3130" y="955286"/>
            <a:ext cx="2070735" cy="3327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70"/>
              </a:spcBef>
            </a:pPr>
            <a:r>
              <a:rPr sz="1000" dirty="0">
                <a:latin typeface="Calibri"/>
                <a:cs typeface="Calibri"/>
              </a:rPr>
              <a:t>In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Year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4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encourage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good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behaviour </a:t>
            </a:r>
            <a:r>
              <a:rPr sz="1000" dirty="0">
                <a:latin typeface="Calibri"/>
                <a:cs typeface="Calibri"/>
              </a:rPr>
              <a:t>in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many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ways…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53130" y="1421630"/>
            <a:ext cx="2111375" cy="126238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sz="1000" dirty="0">
                <a:latin typeface="Calibri"/>
                <a:cs typeface="Calibri"/>
              </a:rPr>
              <a:t>*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Children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will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rewarded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with </a:t>
            </a:r>
            <a:r>
              <a:rPr sz="1000" dirty="0">
                <a:latin typeface="Calibri"/>
                <a:cs typeface="Calibri"/>
              </a:rPr>
              <a:t>individual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‘house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point’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tokens</a:t>
            </a:r>
            <a:r>
              <a:rPr sz="1000" spc="-4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for </a:t>
            </a:r>
            <a:r>
              <a:rPr sz="1000" spc="-10" dirty="0">
                <a:latin typeface="Calibri"/>
                <a:cs typeface="Calibri"/>
              </a:rPr>
              <a:t>demonstrating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use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of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 ‘7 Habits’ </a:t>
            </a:r>
            <a:r>
              <a:rPr sz="1000" spc="-25" dirty="0">
                <a:latin typeface="Calibri"/>
                <a:cs typeface="Calibri"/>
              </a:rPr>
              <a:t>in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around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school.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Good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effort,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demon- </a:t>
            </a:r>
            <a:r>
              <a:rPr sz="1000" dirty="0">
                <a:latin typeface="Calibri"/>
                <a:cs typeface="Calibri"/>
              </a:rPr>
              <a:t>strating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positive attitudes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behaviour </a:t>
            </a:r>
            <a:r>
              <a:rPr sz="1000" dirty="0">
                <a:latin typeface="Calibri"/>
                <a:cs typeface="Calibri"/>
              </a:rPr>
              <a:t>will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also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rewarded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with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house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points. </a:t>
            </a:r>
            <a:r>
              <a:rPr sz="1000" dirty="0">
                <a:latin typeface="Calibri"/>
                <a:cs typeface="Calibri"/>
              </a:rPr>
              <a:t>House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points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are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counted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end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of </a:t>
            </a:r>
            <a:r>
              <a:rPr sz="1000" dirty="0">
                <a:latin typeface="Calibri"/>
                <a:cs typeface="Calibri"/>
              </a:rPr>
              <a:t>each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half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term.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45971" y="2768971"/>
            <a:ext cx="2136140" cy="94602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75"/>
              </a:spcBef>
            </a:pPr>
            <a:r>
              <a:rPr sz="1000" dirty="0">
                <a:latin typeface="Calibri"/>
                <a:cs typeface="Calibri"/>
              </a:rPr>
              <a:t>*</a:t>
            </a:r>
            <a:r>
              <a:rPr lang="en-GB" sz="1000" dirty="0">
                <a:latin typeface="Calibri"/>
                <a:cs typeface="Calibri"/>
              </a:rPr>
              <a:t>Every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week</a:t>
            </a:r>
            <a:r>
              <a:rPr lang="en-GB" sz="1000" dirty="0">
                <a:latin typeface="Calibri"/>
                <a:cs typeface="Calibri"/>
              </a:rPr>
              <a:t>,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lang="en-US" sz="1000" dirty="0">
                <a:latin typeface="Calibri"/>
                <a:cs typeface="Calibri"/>
              </a:rPr>
              <a:t>one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child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from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each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class </a:t>
            </a:r>
            <a:r>
              <a:rPr lang="en-US" sz="1000" spc="-20" dirty="0">
                <a:latin typeface="Calibri"/>
                <a:cs typeface="Calibri"/>
              </a:rPr>
              <a:t>is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selected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receive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special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certifi</a:t>
            </a:r>
            <a:r>
              <a:rPr sz="1000" dirty="0">
                <a:latin typeface="Calibri"/>
                <a:cs typeface="Calibri"/>
              </a:rPr>
              <a:t>cate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our</a:t>
            </a:r>
            <a:r>
              <a:rPr sz="1000" spc="-10" dirty="0">
                <a:latin typeface="Calibri"/>
                <a:cs typeface="Calibri"/>
              </a:rPr>
              <a:t> ‘Celebration</a:t>
            </a:r>
            <a:r>
              <a:rPr sz="1000" spc="-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Assembly.’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This </a:t>
            </a:r>
            <a:r>
              <a:rPr sz="1000" dirty="0">
                <a:latin typeface="Calibri"/>
                <a:cs typeface="Calibri"/>
              </a:rPr>
              <a:t>year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our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certificates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will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celebrate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use</a:t>
            </a:r>
            <a:r>
              <a:rPr sz="1000" spc="-25" dirty="0">
                <a:latin typeface="Calibri"/>
                <a:cs typeface="Calibri"/>
              </a:rPr>
              <a:t> of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’7</a:t>
            </a:r>
            <a:r>
              <a:rPr sz="1000" spc="-10" dirty="0">
                <a:latin typeface="Calibri"/>
                <a:cs typeface="Calibri"/>
              </a:rPr>
              <a:t> Habits.’</a:t>
            </a:r>
            <a:r>
              <a:rPr lang="en-GB" sz="1000" spc="-10" dirty="0">
                <a:latin typeface="Calibri"/>
                <a:cs typeface="Calibri"/>
              </a:rPr>
              <a:t> Another child will get a ‘Star of the Week’ certificate.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53130" y="3730873"/>
            <a:ext cx="2084070" cy="942694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just">
              <a:lnSpc>
                <a:spcPct val="102000"/>
              </a:lnSpc>
              <a:spcBef>
                <a:spcPts val="70"/>
              </a:spcBef>
            </a:pPr>
            <a:r>
              <a:rPr sz="1000" dirty="0">
                <a:latin typeface="Calibri"/>
                <a:cs typeface="Calibri"/>
              </a:rPr>
              <a:t>*The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whole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class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can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also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earn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lang="en-GB" sz="1000" spc="-10" dirty="0">
                <a:latin typeface="Calibri"/>
                <a:cs typeface="Calibri"/>
              </a:rPr>
              <a:t>stars/pompoms in a jar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during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week.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These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are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awarded</a:t>
            </a:r>
            <a:r>
              <a:rPr sz="1000" spc="-25" dirty="0">
                <a:latin typeface="Calibri"/>
                <a:cs typeface="Calibri"/>
              </a:rPr>
              <a:t> for </a:t>
            </a:r>
            <a:r>
              <a:rPr sz="1000" dirty="0">
                <a:latin typeface="Calibri"/>
                <a:cs typeface="Calibri"/>
              </a:rPr>
              <a:t>any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lang="en-GB" sz="1000" dirty="0">
                <a:latin typeface="Calibri"/>
                <a:cs typeface="Calibri"/>
              </a:rPr>
              <a:t>good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 err="1">
                <a:latin typeface="Calibri"/>
                <a:cs typeface="Calibri"/>
              </a:rPr>
              <a:t>behavio</a:t>
            </a:r>
            <a:r>
              <a:rPr lang="en-GB" sz="1000" dirty="0">
                <a:latin typeface="Calibri"/>
                <a:cs typeface="Calibri"/>
              </a:rPr>
              <a:t>u</a:t>
            </a:r>
            <a:r>
              <a:rPr sz="1000" dirty="0">
                <a:latin typeface="Calibri"/>
                <a:cs typeface="Calibri"/>
              </a:rPr>
              <a:t>r</a:t>
            </a:r>
            <a:r>
              <a:rPr lang="en-GB" sz="1000" dirty="0">
                <a:latin typeface="Calibri"/>
                <a:cs typeface="Calibri"/>
              </a:rPr>
              <a:t>, effort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or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kindness.</a:t>
            </a:r>
            <a:endParaRPr sz="1000" dirty="0">
              <a:latin typeface="Calibri"/>
              <a:cs typeface="Calibri"/>
            </a:endParaRPr>
          </a:p>
          <a:p>
            <a:pPr marL="12700" marR="62865">
              <a:lnSpc>
                <a:spcPct val="101499"/>
              </a:lnSpc>
              <a:spcBef>
                <a:spcPts val="5"/>
              </a:spcBef>
            </a:pPr>
            <a:r>
              <a:rPr sz="1000" dirty="0">
                <a:latin typeface="Calibri"/>
                <a:cs typeface="Calibri"/>
              </a:rPr>
              <a:t>These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are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counted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Friday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lang="en-GB" sz="1000" spc="-25" dirty="0">
                <a:latin typeface="Calibri"/>
                <a:cs typeface="Calibri"/>
              </a:rPr>
              <a:t> when filled, the whole class can earn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53130" y="4940930"/>
            <a:ext cx="7308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F0000"/>
                </a:solidFill>
                <a:latin typeface="Calibri"/>
                <a:cs typeface="Calibri"/>
              </a:rPr>
              <a:t>Pegasus</a:t>
            </a:r>
            <a:r>
              <a:rPr sz="900" b="1" spc="-10" dirty="0">
                <a:solidFill>
                  <a:srgbClr val="FF0000"/>
                </a:solidFill>
                <a:latin typeface="Calibri"/>
                <a:cs typeface="Calibri"/>
              </a:rPr>
              <a:t> House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53130" y="5219822"/>
            <a:ext cx="7302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FC000"/>
                </a:solidFill>
                <a:latin typeface="Calibri"/>
                <a:cs typeface="Calibri"/>
              </a:rPr>
              <a:t>Phoenix</a:t>
            </a:r>
            <a:r>
              <a:rPr sz="900" b="1" spc="-2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C000"/>
                </a:solidFill>
                <a:latin typeface="Calibri"/>
                <a:cs typeface="Calibri"/>
              </a:rPr>
              <a:t>House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53130" y="5500492"/>
            <a:ext cx="7258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00AF50"/>
                </a:solidFill>
                <a:latin typeface="Calibri"/>
                <a:cs typeface="Calibri"/>
              </a:rPr>
              <a:t>Centaur</a:t>
            </a:r>
            <a:r>
              <a:rPr sz="900" b="1" spc="-10" dirty="0">
                <a:solidFill>
                  <a:srgbClr val="00AF50"/>
                </a:solidFill>
                <a:latin typeface="Calibri"/>
                <a:cs typeface="Calibri"/>
              </a:rPr>
              <a:t> House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53130" y="5779384"/>
            <a:ext cx="6470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006FC0"/>
                </a:solidFill>
                <a:latin typeface="Calibri"/>
                <a:cs typeface="Calibri"/>
              </a:rPr>
              <a:t>Griffin</a:t>
            </a:r>
            <a:r>
              <a:rPr sz="9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006FC0"/>
                </a:solidFill>
                <a:latin typeface="Calibri"/>
                <a:cs typeface="Calibri"/>
              </a:rPr>
              <a:t>House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21640" y="6337169"/>
            <a:ext cx="3512184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Home</a:t>
            </a:r>
            <a:r>
              <a:rPr sz="100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Learning</a:t>
            </a:r>
            <a:endParaRPr sz="1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000" dirty="0">
                <a:latin typeface="Calibri"/>
                <a:cs typeface="Calibri"/>
              </a:rPr>
              <a:t>This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year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home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learning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will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comprise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of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three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weekly</a:t>
            </a:r>
            <a:r>
              <a:rPr sz="1000" spc="-10" dirty="0">
                <a:latin typeface="Calibri"/>
                <a:cs typeface="Calibri"/>
              </a:rPr>
              <a:t> tasks.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1640" y="6733409"/>
            <a:ext cx="6663690" cy="571118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85"/>
              </a:spcBef>
            </a:pPr>
            <a:r>
              <a:rPr sz="900" b="1" dirty="0">
                <a:solidFill>
                  <a:srgbClr val="00AF50"/>
                </a:solidFill>
                <a:latin typeface="Calibri"/>
                <a:cs typeface="Calibri"/>
              </a:rPr>
              <a:t>Reading</a:t>
            </a:r>
            <a:r>
              <a:rPr sz="900" b="1" spc="-3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AF50"/>
                </a:solidFill>
                <a:latin typeface="Calibri"/>
                <a:cs typeface="Calibri"/>
              </a:rPr>
              <a:t>-</a:t>
            </a:r>
            <a:r>
              <a:rPr sz="900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latin typeface="Calibri"/>
                <a:cs typeface="Calibri"/>
              </a:rPr>
              <a:t>we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expect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all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read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home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or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read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least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5x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each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week.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When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your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has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read, please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comment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sign their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reading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record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books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your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may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also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comment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their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reading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record.</a:t>
            </a:r>
            <a:r>
              <a:rPr sz="900" spc="15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Reading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plays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such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important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part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our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curriculum, </a:t>
            </a:r>
            <a:r>
              <a:rPr sz="900" dirty="0">
                <a:latin typeface="Calibri"/>
                <a:cs typeface="Calibri"/>
              </a:rPr>
              <a:t>it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is essential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that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sz="900" dirty="0">
                <a:latin typeface="Calibri"/>
                <a:cs typeface="Calibri"/>
              </a:rPr>
              <a:t>hildren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develop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love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reading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enjoy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reading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wide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range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texts.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Please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our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list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KS2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Recommended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Reads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if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are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stuck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good book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read.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list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can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found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our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school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website.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21640" y="7353678"/>
            <a:ext cx="6658609" cy="286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90"/>
              </a:spcBef>
            </a:pPr>
            <a:r>
              <a:rPr sz="900" b="1" dirty="0">
                <a:solidFill>
                  <a:srgbClr val="00AF50"/>
                </a:solidFill>
                <a:latin typeface="Calibri"/>
                <a:cs typeface="Calibri"/>
              </a:rPr>
              <a:t>Spelling</a:t>
            </a:r>
            <a:r>
              <a:rPr sz="900" b="1"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AF50"/>
                </a:solidFill>
                <a:latin typeface="Calibri"/>
                <a:cs typeface="Calibri"/>
              </a:rPr>
              <a:t>-</a:t>
            </a:r>
            <a:r>
              <a:rPr sz="900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latin typeface="Calibri"/>
                <a:cs typeface="Calibri"/>
              </a:rPr>
              <a:t>You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get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spelling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each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week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learn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can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practise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them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at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home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using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look,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cover,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say,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write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check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method.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spellings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include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all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words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that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should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know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by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Year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4.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1635" y="7725915"/>
            <a:ext cx="6634480" cy="42986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85"/>
              </a:spcBef>
            </a:pPr>
            <a:r>
              <a:rPr sz="900" b="1" dirty="0">
                <a:solidFill>
                  <a:srgbClr val="00AF50"/>
                </a:solidFill>
                <a:latin typeface="Calibri"/>
                <a:cs typeface="Calibri"/>
              </a:rPr>
              <a:t>Number</a:t>
            </a:r>
            <a:r>
              <a:rPr sz="900" b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00AF50"/>
                </a:solidFill>
                <a:latin typeface="Calibri"/>
                <a:cs typeface="Calibri"/>
              </a:rPr>
              <a:t>Facts</a:t>
            </a:r>
            <a:r>
              <a:rPr sz="900" b="1" spc="-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AF50"/>
                </a:solidFill>
                <a:latin typeface="Calibri"/>
                <a:cs typeface="Calibri"/>
              </a:rPr>
              <a:t>-</a:t>
            </a:r>
            <a:r>
              <a:rPr sz="900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link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into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our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‘Teaching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Mastery’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approach,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asked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practice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multiplication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division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facts.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These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weekly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basis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may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paper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or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online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based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activities,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such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Times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Table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Rock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Stars.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Please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our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‘No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Nonsense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Number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Fact’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booklet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which</a:t>
            </a:r>
            <a:r>
              <a:rPr sz="900" spc="-10" dirty="0">
                <a:latin typeface="Calibri"/>
                <a:cs typeface="Calibri"/>
              </a:rPr>
              <a:t> identifies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25" dirty="0">
                <a:latin typeface="Calibri"/>
                <a:cs typeface="Calibri"/>
              </a:rPr>
              <a:t> key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facts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focusing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each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half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term.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booklet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can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found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our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school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website.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82543" y="8399523"/>
            <a:ext cx="1640205" cy="9994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2540" algn="ctr">
              <a:lnSpc>
                <a:spcPct val="101699"/>
              </a:lnSpc>
              <a:spcBef>
                <a:spcPts val="80"/>
              </a:spcBef>
            </a:pPr>
            <a:r>
              <a:rPr sz="900" b="1" dirty="0">
                <a:latin typeface="Calibri"/>
                <a:cs typeface="Calibri"/>
              </a:rPr>
              <a:t>Thank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you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for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taking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the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time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spc="-25" dirty="0">
                <a:latin typeface="Calibri"/>
                <a:cs typeface="Calibri"/>
              </a:rPr>
              <a:t>to</a:t>
            </a:r>
            <a:r>
              <a:rPr sz="900" b="1" dirty="0">
                <a:latin typeface="Calibri"/>
                <a:cs typeface="Calibri"/>
              </a:rPr>
              <a:t> read</a:t>
            </a:r>
            <a:r>
              <a:rPr sz="900" b="1" spc="-2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this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booklet.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We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hope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it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spc="-25" dirty="0">
                <a:latin typeface="Calibri"/>
                <a:cs typeface="Calibri"/>
              </a:rPr>
              <a:t>may</a:t>
            </a:r>
            <a:r>
              <a:rPr sz="900" b="1" dirty="0">
                <a:latin typeface="Calibri"/>
                <a:cs typeface="Calibri"/>
              </a:rPr>
              <a:t> have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answered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some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of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spc="-25" dirty="0">
                <a:latin typeface="Calibri"/>
                <a:cs typeface="Calibri"/>
              </a:rPr>
              <a:t>the</a:t>
            </a:r>
            <a:r>
              <a:rPr sz="900" b="1" dirty="0">
                <a:latin typeface="Calibri"/>
                <a:cs typeface="Calibri"/>
              </a:rPr>
              <a:t> questions</a:t>
            </a:r>
            <a:r>
              <a:rPr sz="900" b="1" spc="-2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you</a:t>
            </a:r>
            <a:r>
              <a:rPr sz="900" b="1" spc="-2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may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have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-20" dirty="0">
                <a:latin typeface="Calibri"/>
                <a:cs typeface="Calibri"/>
              </a:rPr>
              <a:t>about</a:t>
            </a:r>
            <a:r>
              <a:rPr sz="900" b="1" dirty="0">
                <a:latin typeface="Calibri"/>
                <a:cs typeface="Calibri"/>
              </a:rPr>
              <a:t> Year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4.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Please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do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not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hesitate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spc="-25" dirty="0">
                <a:latin typeface="Calibri"/>
                <a:cs typeface="Calibri"/>
              </a:rPr>
              <a:t>to</a:t>
            </a:r>
            <a:r>
              <a:rPr sz="900" b="1" dirty="0">
                <a:latin typeface="Calibri"/>
                <a:cs typeface="Calibri"/>
              </a:rPr>
              <a:t> contact us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if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you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have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any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spc="-10" dirty="0">
                <a:latin typeface="Calibri"/>
                <a:cs typeface="Calibri"/>
              </a:rPr>
              <a:t>further</a:t>
            </a:r>
            <a:r>
              <a:rPr sz="900" b="1" dirty="0">
                <a:latin typeface="Calibri"/>
                <a:cs typeface="Calibri"/>
              </a:rPr>
              <a:t> queries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and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-10" dirty="0">
                <a:latin typeface="Calibri"/>
                <a:cs typeface="Calibri"/>
              </a:rPr>
              <a:t>questions.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6608" y="1686828"/>
            <a:ext cx="1662430" cy="897890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1800" b="1" dirty="0">
                <a:solidFill>
                  <a:srgbClr val="00AF50"/>
                </a:solidFill>
                <a:latin typeface="Calibri"/>
                <a:cs typeface="Calibri"/>
              </a:rPr>
              <a:t>7</a:t>
            </a:r>
            <a:r>
              <a:rPr sz="1800" spc="-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AF50"/>
                </a:solidFill>
                <a:latin typeface="Calibri"/>
                <a:cs typeface="Calibri"/>
              </a:rPr>
              <a:t>Habits</a:t>
            </a:r>
            <a:endParaRPr sz="1800" dirty="0">
              <a:latin typeface="Calibri"/>
              <a:cs typeface="Calibri"/>
            </a:endParaRPr>
          </a:p>
          <a:p>
            <a:pPr marL="457200">
              <a:lnSpc>
                <a:spcPct val="100000"/>
              </a:lnSpc>
              <a:spcBef>
                <a:spcPts val="555"/>
              </a:spcBef>
            </a:pPr>
            <a:r>
              <a:rPr sz="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Habit</a:t>
            </a:r>
            <a:r>
              <a:rPr sz="8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sz="800" b="1" dirty="0">
                <a:latin typeface="Calibri"/>
                <a:cs typeface="Calibri"/>
              </a:rPr>
              <a:t>: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Be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Proactive</a:t>
            </a:r>
            <a:endParaRPr sz="800" dirty="0">
              <a:latin typeface="Calibri"/>
              <a:cs typeface="Calibri"/>
            </a:endParaRPr>
          </a:p>
          <a:p>
            <a:pPr marL="457200" marR="5080">
              <a:lnSpc>
                <a:spcPct val="101299"/>
              </a:lnSpc>
              <a:spcBef>
                <a:spcPts val="10"/>
              </a:spcBef>
            </a:pPr>
            <a:r>
              <a:rPr sz="800" b="1" i="1" dirty="0">
                <a:latin typeface="Calibri"/>
                <a:cs typeface="Calibri"/>
              </a:rPr>
              <a:t>I</a:t>
            </a:r>
            <a:r>
              <a:rPr sz="800" b="1" i="1" spc="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am</a:t>
            </a:r>
            <a:r>
              <a:rPr sz="800" b="1" i="1" spc="10" dirty="0">
                <a:latin typeface="Calibri"/>
                <a:cs typeface="Calibri"/>
              </a:rPr>
              <a:t> </a:t>
            </a:r>
            <a:r>
              <a:rPr sz="800" b="1" i="1" spc="-10" dirty="0">
                <a:latin typeface="Calibri"/>
                <a:cs typeface="Calibri"/>
              </a:rPr>
              <a:t>responsible</a:t>
            </a:r>
            <a:r>
              <a:rPr sz="800" b="1" i="1" spc="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for</a:t>
            </a:r>
            <a:r>
              <a:rPr sz="800" b="1" i="1" spc="1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my</a:t>
            </a:r>
            <a:r>
              <a:rPr sz="800" b="1" i="1" spc="15" dirty="0">
                <a:latin typeface="Calibri"/>
                <a:cs typeface="Calibri"/>
              </a:rPr>
              <a:t> </a:t>
            </a:r>
            <a:r>
              <a:rPr sz="800" b="1" i="1" spc="-25" dirty="0">
                <a:latin typeface="Calibri"/>
                <a:cs typeface="Calibri"/>
              </a:rPr>
              <a:t>own</a:t>
            </a:r>
            <a:r>
              <a:rPr sz="800" b="1" i="1" spc="50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learning</a:t>
            </a:r>
            <a:r>
              <a:rPr sz="800" b="1" i="1" spc="-3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and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spc="-10" dirty="0">
                <a:latin typeface="Calibri"/>
                <a:cs typeface="Calibri"/>
              </a:rPr>
              <a:t>actions.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6608" y="2639307"/>
            <a:ext cx="1837689" cy="5902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85"/>
              </a:spcBef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Have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‘can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do’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attitude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try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our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best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every</a:t>
            </a:r>
            <a:r>
              <a:rPr sz="750" dirty="0">
                <a:latin typeface="Calibri"/>
                <a:cs typeface="Calibri"/>
              </a:rPr>
              <a:t>thing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do.</a:t>
            </a:r>
            <a:endParaRPr sz="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Stop,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think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make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good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choices.</a:t>
            </a:r>
            <a:endParaRPr sz="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Take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responsibility</a:t>
            </a:r>
            <a:r>
              <a:rPr sz="750" dirty="0">
                <a:latin typeface="Calibri"/>
                <a:cs typeface="Calibri"/>
              </a:rPr>
              <a:t> for our actions and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outcomes</a:t>
            </a:r>
            <a:r>
              <a:rPr sz="700" spc="-10" dirty="0">
                <a:latin typeface="Calibri"/>
                <a:cs typeface="Calibri"/>
              </a:rPr>
              <a:t>.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6608" y="3195948"/>
            <a:ext cx="1283970" cy="6451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10795">
              <a:lnSpc>
                <a:spcPct val="102499"/>
              </a:lnSpc>
              <a:spcBef>
                <a:spcPts val="80"/>
              </a:spcBef>
            </a:pPr>
            <a:r>
              <a:rPr sz="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Habit</a:t>
            </a:r>
            <a:r>
              <a:rPr sz="8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</a:t>
            </a:r>
            <a:r>
              <a:rPr sz="800" b="1" dirty="0">
                <a:latin typeface="Calibri"/>
                <a:cs typeface="Calibri"/>
              </a:rPr>
              <a:t>: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Begin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with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the</a:t>
            </a:r>
            <a:r>
              <a:rPr sz="800" b="1" spc="-2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End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b="1" spc="-25" dirty="0">
                <a:latin typeface="Calibri"/>
                <a:cs typeface="Calibri"/>
              </a:rPr>
              <a:t>in</a:t>
            </a:r>
            <a:r>
              <a:rPr sz="800" b="1" spc="500" dirty="0">
                <a:latin typeface="Calibri"/>
                <a:cs typeface="Calibri"/>
              </a:rPr>
              <a:t> </a:t>
            </a:r>
            <a:r>
              <a:rPr sz="800" b="1" spc="-20" dirty="0">
                <a:latin typeface="Calibri"/>
                <a:cs typeface="Calibri"/>
              </a:rPr>
              <a:t>Mind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800" b="1" i="1" dirty="0">
                <a:latin typeface="Calibri"/>
                <a:cs typeface="Calibri"/>
              </a:rPr>
              <a:t>I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plan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ahead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and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set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goals.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spc="-50" dirty="0">
                <a:latin typeface="Calibri"/>
                <a:cs typeface="Calibri"/>
              </a:rPr>
              <a:t>I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ct val="101299"/>
              </a:lnSpc>
              <a:spcBef>
                <a:spcPts val="10"/>
              </a:spcBef>
            </a:pPr>
            <a:r>
              <a:rPr sz="800" b="1" i="1" dirty="0">
                <a:latin typeface="Calibri"/>
                <a:cs typeface="Calibri"/>
              </a:rPr>
              <a:t>understand</a:t>
            </a:r>
            <a:r>
              <a:rPr sz="800" b="1" i="1" spc="-3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the</a:t>
            </a:r>
            <a:r>
              <a:rPr sz="800" b="1" i="1" spc="-2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importance</a:t>
            </a:r>
            <a:r>
              <a:rPr sz="800" b="1" i="1" spc="-25" dirty="0">
                <a:latin typeface="Calibri"/>
                <a:cs typeface="Calibri"/>
              </a:rPr>
              <a:t> of</a:t>
            </a:r>
            <a:r>
              <a:rPr sz="800" b="1" i="1" spc="50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learning</a:t>
            </a:r>
            <a:r>
              <a:rPr sz="800" b="1" i="1" spc="-4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for</a:t>
            </a:r>
            <a:r>
              <a:rPr sz="800" b="1" i="1" spc="-25" dirty="0">
                <a:latin typeface="Calibri"/>
                <a:cs typeface="Calibri"/>
              </a:rPr>
              <a:t> </a:t>
            </a:r>
            <a:r>
              <a:rPr sz="800" b="1" i="1" spc="-10" dirty="0">
                <a:latin typeface="Calibri"/>
                <a:cs typeface="Calibri"/>
              </a:rPr>
              <a:t>life.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46608" y="3895465"/>
            <a:ext cx="1538605" cy="347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Calibri"/>
                <a:cs typeface="Calibri"/>
              </a:rPr>
              <a:t>-</a:t>
            </a:r>
            <a:r>
              <a:rPr sz="700" dirty="0">
                <a:latin typeface="Calibri"/>
                <a:cs typeface="Calibri"/>
              </a:rPr>
              <a:t>Set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a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goal.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700" spc="-10" dirty="0">
                <a:latin typeface="Calibri"/>
                <a:cs typeface="Calibri"/>
              </a:rPr>
              <a:t>-</a:t>
            </a:r>
            <a:r>
              <a:rPr sz="700" dirty="0">
                <a:latin typeface="Calibri"/>
                <a:cs typeface="Calibri"/>
              </a:rPr>
              <a:t>Make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a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plan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on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how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to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achieve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that</a:t>
            </a:r>
            <a:r>
              <a:rPr sz="700" spc="-20" dirty="0">
                <a:latin typeface="Calibri"/>
                <a:cs typeface="Calibri"/>
              </a:rPr>
              <a:t> goal.</a:t>
            </a:r>
            <a:endParaRPr sz="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700" spc="-10" dirty="0">
                <a:latin typeface="Calibri"/>
                <a:cs typeface="Calibri"/>
              </a:rPr>
              <a:t>-</a:t>
            </a:r>
            <a:r>
              <a:rPr sz="700" dirty="0">
                <a:latin typeface="Calibri"/>
                <a:cs typeface="Calibri"/>
              </a:rPr>
              <a:t>Persevere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if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things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sz="700" dirty="0">
                <a:latin typeface="Calibri"/>
                <a:cs typeface="Calibri"/>
              </a:rPr>
              <a:t>get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tough.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46604" y="4343521"/>
            <a:ext cx="1773555" cy="7314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0209">
              <a:lnSpc>
                <a:spcPct val="100000"/>
              </a:lnSpc>
              <a:spcBef>
                <a:spcPts val="105"/>
              </a:spcBef>
            </a:pPr>
            <a:r>
              <a:rPr sz="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Habit</a:t>
            </a:r>
            <a:r>
              <a:rPr sz="8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</a:t>
            </a:r>
            <a:r>
              <a:rPr sz="800" b="1" dirty="0">
                <a:latin typeface="Calibri"/>
                <a:cs typeface="Calibri"/>
              </a:rPr>
              <a:t>: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Put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First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things</a:t>
            </a:r>
            <a:r>
              <a:rPr sz="800" b="1" spc="-20" dirty="0">
                <a:latin typeface="Calibri"/>
                <a:cs typeface="Calibri"/>
              </a:rPr>
              <a:t> First</a:t>
            </a:r>
            <a:endParaRPr sz="800" dirty="0">
              <a:latin typeface="Calibri"/>
              <a:cs typeface="Calibri"/>
            </a:endParaRPr>
          </a:p>
          <a:p>
            <a:pPr marL="410209" marR="5080">
              <a:lnSpc>
                <a:spcPct val="101299"/>
              </a:lnSpc>
              <a:spcBef>
                <a:spcPts val="10"/>
              </a:spcBef>
            </a:pPr>
            <a:r>
              <a:rPr sz="800" b="1" i="1" dirty="0">
                <a:latin typeface="Calibri"/>
                <a:cs typeface="Calibri"/>
              </a:rPr>
              <a:t>I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focus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and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concentrate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on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spc="-20" dirty="0">
                <a:latin typeface="Calibri"/>
                <a:cs typeface="Calibri"/>
              </a:rPr>
              <a:t>work</a:t>
            </a:r>
            <a:r>
              <a:rPr sz="800" b="1" i="1" spc="50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first</a:t>
            </a:r>
            <a:r>
              <a:rPr sz="800" b="1" i="1" spc="-2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and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then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on</a:t>
            </a:r>
            <a:r>
              <a:rPr sz="800" b="1" i="1" spc="-20" dirty="0">
                <a:latin typeface="Calibri"/>
                <a:cs typeface="Calibri"/>
              </a:rPr>
              <a:t> play.</a:t>
            </a:r>
            <a:endParaRPr sz="800" dirty="0">
              <a:latin typeface="Calibri"/>
              <a:cs typeface="Calibri"/>
            </a:endParaRPr>
          </a:p>
          <a:p>
            <a:pPr marL="410209">
              <a:lnSpc>
                <a:spcPct val="100000"/>
              </a:lnSpc>
              <a:spcBef>
                <a:spcPts val="15"/>
              </a:spcBef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Do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important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things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first.</a:t>
            </a:r>
            <a:endParaRPr sz="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Stay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focused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concentrate.</a:t>
            </a:r>
            <a:endParaRPr sz="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750" spc="-10" dirty="0">
                <a:latin typeface="Calibri"/>
                <a:cs typeface="Calibri"/>
              </a:rPr>
              <a:t>-Manage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challenges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distractions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462528" y="1872734"/>
            <a:ext cx="2203336" cy="970907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554990" marR="52705">
              <a:lnSpc>
                <a:spcPct val="101899"/>
              </a:lnSpc>
              <a:spcBef>
                <a:spcPts val="85"/>
              </a:spcBef>
            </a:pPr>
            <a:r>
              <a:rPr sz="800" b="1" dirty="0">
                <a:latin typeface="Calibri"/>
                <a:cs typeface="Calibri"/>
              </a:rPr>
              <a:t>Habit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4: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Think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Win-</a:t>
            </a:r>
            <a:r>
              <a:rPr sz="800" b="1" dirty="0">
                <a:latin typeface="Calibri"/>
                <a:cs typeface="Calibri"/>
              </a:rPr>
              <a:t>Win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-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b="1" i="1" dirty="0">
                <a:latin typeface="Calibri"/>
                <a:cs typeface="Calibri"/>
              </a:rPr>
              <a:t>I </a:t>
            </a:r>
            <a:r>
              <a:rPr sz="800" b="1" i="1" spc="-25" dirty="0">
                <a:latin typeface="Calibri"/>
                <a:cs typeface="Calibri"/>
              </a:rPr>
              <a:t>am</a:t>
            </a:r>
            <a:r>
              <a:rPr sz="800" b="1" i="1" spc="500" dirty="0">
                <a:latin typeface="Calibri"/>
                <a:cs typeface="Calibri"/>
              </a:rPr>
              <a:t> </a:t>
            </a:r>
            <a:r>
              <a:rPr sz="800" b="1" i="1" spc="-10" dirty="0">
                <a:latin typeface="Calibri"/>
                <a:cs typeface="Calibri"/>
              </a:rPr>
              <a:t>positive, </a:t>
            </a:r>
            <a:r>
              <a:rPr sz="800" b="1" i="1" dirty="0">
                <a:latin typeface="Calibri"/>
                <a:cs typeface="Calibri"/>
              </a:rPr>
              <a:t>resilient</a:t>
            </a:r>
            <a:r>
              <a:rPr sz="800" b="1" i="1" spc="-1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and</a:t>
            </a:r>
            <a:r>
              <a:rPr sz="800" b="1" i="1" spc="-5" dirty="0">
                <a:latin typeface="Calibri"/>
                <a:cs typeface="Calibri"/>
              </a:rPr>
              <a:t> </a:t>
            </a:r>
            <a:r>
              <a:rPr sz="800" b="1" i="1" spc="-20" dirty="0">
                <a:latin typeface="Calibri"/>
                <a:cs typeface="Calibri"/>
              </a:rPr>
              <a:t>work</a:t>
            </a:r>
            <a:r>
              <a:rPr sz="800" b="1" i="1" spc="50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with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others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to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spc="-10" dirty="0">
                <a:latin typeface="Calibri"/>
                <a:cs typeface="Calibri"/>
              </a:rPr>
              <a:t>solve</a:t>
            </a:r>
            <a:endParaRPr sz="800" dirty="0">
              <a:latin typeface="Calibri"/>
              <a:cs typeface="Calibri"/>
            </a:endParaRPr>
          </a:p>
          <a:p>
            <a:pPr marL="554990">
              <a:lnSpc>
                <a:spcPct val="100000"/>
              </a:lnSpc>
              <a:spcBef>
                <a:spcPts val="10"/>
              </a:spcBef>
            </a:pPr>
            <a:r>
              <a:rPr sz="800" b="1" i="1" dirty="0">
                <a:latin typeface="Calibri"/>
                <a:cs typeface="Calibri"/>
              </a:rPr>
              <a:t>problems</a:t>
            </a:r>
            <a:r>
              <a:rPr sz="800" b="1" i="1" spc="-45" dirty="0">
                <a:latin typeface="Calibri"/>
                <a:cs typeface="Calibri"/>
              </a:rPr>
              <a:t> </a:t>
            </a:r>
            <a:r>
              <a:rPr sz="800" b="1" i="1" spc="-10" dirty="0">
                <a:latin typeface="Calibri"/>
                <a:cs typeface="Calibri"/>
              </a:rPr>
              <a:t>creatively.</a:t>
            </a:r>
            <a:endParaRPr sz="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Look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for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solutions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problems.</a:t>
            </a:r>
            <a:endParaRPr sz="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Try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make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sure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everyone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can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successful.</a:t>
            </a:r>
            <a:endParaRPr sz="750" dirty="0">
              <a:latin typeface="Calibri"/>
              <a:cs typeface="Calibri"/>
            </a:endParaRPr>
          </a:p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Be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kind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respectful,</a:t>
            </a:r>
            <a:r>
              <a:rPr sz="750" dirty="0">
                <a:latin typeface="Calibri"/>
                <a:cs typeface="Calibri"/>
              </a:rPr>
              <a:t> use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courage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14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consider</a:t>
            </a:r>
            <a:r>
              <a:rPr sz="750" dirty="0">
                <a:latin typeface="Calibri"/>
                <a:cs typeface="Calibri"/>
              </a:rPr>
              <a:t>ation when</a:t>
            </a:r>
            <a:r>
              <a:rPr sz="750" spc="-10" dirty="0">
                <a:latin typeface="Calibri"/>
                <a:cs typeface="Calibri"/>
              </a:rPr>
              <a:t> communicating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 working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together</a:t>
            </a:r>
            <a:r>
              <a:rPr sz="700" spc="-10" dirty="0">
                <a:latin typeface="Calibri"/>
                <a:cs typeface="Calibri"/>
              </a:rPr>
              <a:t>.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462528" y="2880099"/>
            <a:ext cx="2084070" cy="121257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873760">
              <a:lnSpc>
                <a:spcPct val="101200"/>
              </a:lnSpc>
              <a:spcBef>
                <a:spcPts val="90"/>
              </a:spcBef>
            </a:pPr>
            <a:r>
              <a:rPr sz="800" b="1" dirty="0">
                <a:latin typeface="Calibri"/>
                <a:cs typeface="Calibri"/>
              </a:rPr>
              <a:t>Habit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5: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Seek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First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spc="-35" dirty="0">
                <a:latin typeface="Calibri"/>
                <a:cs typeface="Calibri"/>
              </a:rPr>
              <a:t>to</a:t>
            </a:r>
            <a:r>
              <a:rPr sz="800" b="1" spc="50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Understand,</a:t>
            </a:r>
            <a:r>
              <a:rPr sz="800" b="1" spc="-2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Then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to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spc="-25" dirty="0">
                <a:latin typeface="Calibri"/>
                <a:cs typeface="Calibri"/>
              </a:rPr>
              <a:t>be</a:t>
            </a:r>
            <a:endParaRPr sz="800" dirty="0">
              <a:latin typeface="Calibri"/>
              <a:cs typeface="Calibri"/>
            </a:endParaRPr>
          </a:p>
          <a:p>
            <a:pPr marL="12700" marR="347345">
              <a:lnSpc>
                <a:spcPct val="101400"/>
              </a:lnSpc>
              <a:spcBef>
                <a:spcPts val="10"/>
              </a:spcBef>
            </a:pPr>
            <a:r>
              <a:rPr sz="800" b="1" dirty="0">
                <a:latin typeface="Calibri"/>
                <a:cs typeface="Calibri"/>
              </a:rPr>
              <a:t>Understood</a:t>
            </a:r>
            <a:r>
              <a:rPr sz="800" b="1" spc="-3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-</a:t>
            </a:r>
            <a:r>
              <a:rPr sz="800" spc="-45" dirty="0">
                <a:latin typeface="Times New Roman"/>
                <a:cs typeface="Times New Roman"/>
              </a:rPr>
              <a:t> </a:t>
            </a:r>
            <a:r>
              <a:rPr sz="800" b="1" i="1" dirty="0">
                <a:latin typeface="Calibri"/>
                <a:cs typeface="Calibri"/>
              </a:rPr>
              <a:t>I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listen</a:t>
            </a:r>
            <a:r>
              <a:rPr sz="800" b="1" i="1" spc="-2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first</a:t>
            </a:r>
            <a:r>
              <a:rPr sz="800" b="1" i="1" spc="-2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and</a:t>
            </a:r>
            <a:r>
              <a:rPr sz="800" b="1" i="1" spc="-10" dirty="0">
                <a:latin typeface="Calibri"/>
                <a:cs typeface="Calibri"/>
              </a:rPr>
              <a:t> </a:t>
            </a:r>
            <a:r>
              <a:rPr sz="800" b="1" i="1" spc="-20" dirty="0">
                <a:latin typeface="Calibri"/>
                <a:cs typeface="Calibri"/>
              </a:rPr>
              <a:t>then</a:t>
            </a:r>
            <a:r>
              <a:rPr sz="800" b="1" i="1" spc="50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talk.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I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respect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myself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and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others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spc="-25" dirty="0">
                <a:latin typeface="Calibri"/>
                <a:cs typeface="Calibri"/>
              </a:rPr>
              <a:t>and</a:t>
            </a:r>
            <a:r>
              <a:rPr sz="800" b="1" i="1" spc="50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celebrate</a:t>
            </a:r>
            <a:r>
              <a:rPr sz="800" b="1" i="1" spc="-2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my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global</a:t>
            </a:r>
            <a:r>
              <a:rPr sz="800" b="1" i="1" spc="135" dirty="0">
                <a:latin typeface="Calibri"/>
                <a:cs typeface="Calibri"/>
              </a:rPr>
              <a:t> </a:t>
            </a:r>
            <a:r>
              <a:rPr sz="800" b="1" i="1" spc="-10" dirty="0">
                <a:latin typeface="Calibri"/>
                <a:cs typeface="Calibri"/>
              </a:rPr>
              <a:t>community.</a:t>
            </a:r>
            <a:endParaRPr sz="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70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Share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own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ideas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opinions.</a:t>
            </a:r>
            <a:endParaRPr sz="750" dirty="0">
              <a:latin typeface="Calibri"/>
              <a:cs typeface="Calibri"/>
            </a:endParaRPr>
          </a:p>
          <a:p>
            <a:pPr marL="12700" marR="90805">
              <a:lnSpc>
                <a:spcPct val="101400"/>
              </a:lnSpc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Listen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other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people’s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ideas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opinions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with</a:t>
            </a:r>
            <a:r>
              <a:rPr sz="750" dirty="0">
                <a:latin typeface="Calibri"/>
                <a:cs typeface="Calibri"/>
              </a:rPr>
              <a:t>out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interrupting.</a:t>
            </a:r>
            <a:endParaRPr sz="750" dirty="0">
              <a:latin typeface="Calibri"/>
              <a:cs typeface="Calibri"/>
            </a:endParaRPr>
          </a:p>
          <a:p>
            <a:pPr marL="12700" marR="5080">
              <a:lnSpc>
                <a:spcPts val="860"/>
              </a:lnSpc>
              <a:spcBef>
                <a:spcPts val="25"/>
              </a:spcBef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Try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understand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views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opinions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other</a:t>
            </a:r>
            <a:r>
              <a:rPr lang="en-GB" sz="750" spc="-10" dirty="0">
                <a:latin typeface="Calibri"/>
                <a:cs typeface="Calibri"/>
              </a:rPr>
              <a:t>s e</a:t>
            </a:r>
            <a:r>
              <a:rPr sz="750" dirty="0" err="1">
                <a:latin typeface="Calibri"/>
                <a:cs typeface="Calibri"/>
              </a:rPr>
              <a:t>ven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though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they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may be </a:t>
            </a:r>
            <a:r>
              <a:rPr sz="750" spc="-10" dirty="0">
                <a:latin typeface="Calibri"/>
                <a:cs typeface="Calibri"/>
              </a:rPr>
              <a:t>different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our </a:t>
            </a:r>
            <a:r>
              <a:rPr sz="750" spc="-20" dirty="0">
                <a:latin typeface="Calibri"/>
                <a:cs typeface="Calibri"/>
              </a:rPr>
              <a:t>own.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62532" y="4121017"/>
            <a:ext cx="1893570" cy="12078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525780" marR="5080">
              <a:lnSpc>
                <a:spcPct val="101699"/>
              </a:lnSpc>
              <a:spcBef>
                <a:spcPts val="85"/>
              </a:spcBef>
            </a:pPr>
            <a:r>
              <a:rPr sz="800" b="1" dirty="0">
                <a:latin typeface="Calibri"/>
                <a:cs typeface="Calibri"/>
              </a:rPr>
              <a:t>Habit</a:t>
            </a:r>
            <a:r>
              <a:rPr sz="800" b="1" spc="-2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6: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Synergize</a:t>
            </a:r>
            <a:r>
              <a:rPr sz="800" b="1" spc="-2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-</a:t>
            </a:r>
            <a:r>
              <a:rPr sz="800" spc="-35" dirty="0">
                <a:latin typeface="Times New Roman"/>
                <a:cs typeface="Times New Roman"/>
              </a:rPr>
              <a:t> </a:t>
            </a:r>
            <a:r>
              <a:rPr sz="800" b="1" i="1" dirty="0">
                <a:latin typeface="Calibri"/>
                <a:cs typeface="Calibri"/>
              </a:rPr>
              <a:t>I</a:t>
            </a:r>
            <a:r>
              <a:rPr sz="800" b="1" i="1" spc="-1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work</a:t>
            </a:r>
            <a:r>
              <a:rPr sz="800" b="1" i="1" spc="-10" dirty="0">
                <a:latin typeface="Calibri"/>
                <a:cs typeface="Calibri"/>
              </a:rPr>
              <a:t> </a:t>
            </a:r>
            <a:r>
              <a:rPr sz="800" b="1" i="1" spc="-25" dirty="0">
                <a:latin typeface="Calibri"/>
                <a:cs typeface="Calibri"/>
              </a:rPr>
              <a:t>and</a:t>
            </a:r>
            <a:r>
              <a:rPr sz="800" b="1" i="1" spc="50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learn</a:t>
            </a:r>
            <a:r>
              <a:rPr sz="800" b="1" i="1" spc="-2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with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others</a:t>
            </a:r>
            <a:r>
              <a:rPr sz="800" b="1" i="1" spc="-2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and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take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spc="-20" dirty="0">
                <a:latin typeface="Calibri"/>
                <a:cs typeface="Calibri"/>
              </a:rPr>
              <a:t>pride</a:t>
            </a:r>
            <a:r>
              <a:rPr sz="800" b="1" i="1" spc="50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in my</a:t>
            </a:r>
            <a:r>
              <a:rPr sz="800" b="1" i="1" spc="20" dirty="0">
                <a:latin typeface="Calibri"/>
                <a:cs typeface="Calibri"/>
              </a:rPr>
              <a:t> </a:t>
            </a:r>
            <a:r>
              <a:rPr sz="800" b="1" i="1" spc="-10" dirty="0">
                <a:latin typeface="Calibri"/>
                <a:cs typeface="Calibri"/>
              </a:rPr>
              <a:t>achievements</a:t>
            </a:r>
            <a:r>
              <a:rPr sz="800" b="1" i="1" spc="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and</a:t>
            </a:r>
            <a:r>
              <a:rPr sz="800" b="1" i="1" spc="5" dirty="0">
                <a:latin typeface="Calibri"/>
                <a:cs typeface="Calibri"/>
              </a:rPr>
              <a:t> </a:t>
            </a:r>
            <a:r>
              <a:rPr sz="800" b="1" i="1" spc="-20" dirty="0">
                <a:latin typeface="Calibri"/>
                <a:cs typeface="Calibri"/>
              </a:rPr>
              <a:t>envi-</a:t>
            </a:r>
            <a:r>
              <a:rPr sz="800" b="1" i="1" spc="500" dirty="0">
                <a:latin typeface="Calibri"/>
                <a:cs typeface="Calibri"/>
              </a:rPr>
              <a:t> </a:t>
            </a:r>
            <a:r>
              <a:rPr sz="800" b="1" i="1" dirty="0" err="1">
                <a:latin typeface="Calibri"/>
                <a:cs typeface="Calibri"/>
              </a:rPr>
              <a:t>ronment</a:t>
            </a:r>
            <a:r>
              <a:rPr sz="750" b="1" i="1" dirty="0">
                <a:latin typeface="Calibri"/>
                <a:cs typeface="Calibri"/>
              </a:rPr>
              <a:t>.</a:t>
            </a:r>
            <a:r>
              <a:rPr sz="750" b="1" i="1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-Communicate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listen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carefully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others.</a:t>
            </a:r>
            <a:endParaRPr sz="750" dirty="0">
              <a:latin typeface="Calibri"/>
              <a:cs typeface="Calibri"/>
            </a:endParaRPr>
          </a:p>
          <a:p>
            <a:pPr marL="12700" marR="158115">
              <a:lnSpc>
                <a:spcPts val="860"/>
              </a:lnSpc>
              <a:spcBef>
                <a:spcPts val="25"/>
              </a:spcBef>
            </a:pPr>
            <a:r>
              <a:rPr sz="750" spc="-10" dirty="0">
                <a:latin typeface="Calibri"/>
                <a:cs typeface="Calibri"/>
              </a:rPr>
              <a:t>-Value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other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people’s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strengths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talents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an</a:t>
            </a:r>
            <a:r>
              <a:rPr lang="en-GB" sz="750" spc="-25" dirty="0">
                <a:latin typeface="Calibri"/>
                <a:cs typeface="Calibri"/>
              </a:rPr>
              <a:t>d l</a:t>
            </a:r>
            <a:r>
              <a:rPr sz="750" dirty="0">
                <a:latin typeface="Calibri"/>
                <a:cs typeface="Calibri"/>
              </a:rPr>
              <a:t>earn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from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them.</a:t>
            </a:r>
            <a:endParaRPr sz="750" dirty="0">
              <a:latin typeface="Calibri"/>
              <a:cs typeface="Calibri"/>
            </a:endParaRPr>
          </a:p>
          <a:p>
            <a:pPr marL="12700" marR="19685">
              <a:lnSpc>
                <a:spcPts val="850"/>
              </a:lnSpc>
              <a:spcBef>
                <a:spcPts val="5"/>
              </a:spcBef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Know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that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can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get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more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done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create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better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ideas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solutions when</a:t>
            </a:r>
            <a:r>
              <a:rPr sz="750" spc="-10" dirty="0">
                <a:latin typeface="Calibri"/>
                <a:cs typeface="Calibri"/>
              </a:rPr>
              <a:t> working </a:t>
            </a:r>
            <a:r>
              <a:rPr sz="750" dirty="0">
                <a:latin typeface="Calibri"/>
                <a:cs typeface="Calibri"/>
              </a:rPr>
              <a:t>as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team.</a:t>
            </a:r>
            <a:endParaRPr sz="750" dirty="0">
              <a:latin typeface="Calibri"/>
              <a:cs typeface="Calibri"/>
            </a:endParaRPr>
          </a:p>
        </p:txBody>
      </p:sp>
      <p:pic>
        <p:nvPicPr>
          <p:cNvPr id="35" name="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9383" y="2238614"/>
            <a:ext cx="346347" cy="347633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9077" y="3242750"/>
            <a:ext cx="335194" cy="33437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7313" y="4377583"/>
            <a:ext cx="316991" cy="31713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38469" y="1937463"/>
            <a:ext cx="343882" cy="341699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142353" y="2945382"/>
            <a:ext cx="405167" cy="383795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596525" y="4248399"/>
            <a:ext cx="356797" cy="366388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54778" y="5341405"/>
            <a:ext cx="369330" cy="369273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961003" y="4679562"/>
            <a:ext cx="1117599" cy="1219200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805688" y="628895"/>
            <a:ext cx="3625314" cy="1197421"/>
          </a:xfrm>
          <a:prstGeom prst="roundRect">
            <a:avLst/>
          </a:prstGeom>
          <a:ln>
            <a:solidFill>
              <a:srgbClr val="00964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sz="1600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Leader</a:t>
            </a:r>
            <a:r>
              <a:rPr sz="16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</a:t>
            </a:r>
            <a:r>
              <a:rPr sz="1600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</a:t>
            </a:r>
            <a:endParaRPr sz="1600" dirty="0">
              <a:latin typeface="Calibri"/>
              <a:cs typeface="Calibri"/>
            </a:endParaRPr>
          </a:p>
          <a:p>
            <a:pPr marL="117475" marR="108585" indent="-3175" algn="ctr">
              <a:lnSpc>
                <a:spcPct val="101099"/>
              </a:lnSpc>
              <a:spcBef>
                <a:spcPts val="1025"/>
              </a:spcBef>
            </a:pPr>
            <a:r>
              <a:rPr sz="900" dirty="0">
                <a:latin typeface="Calibri"/>
                <a:cs typeface="Calibri"/>
              </a:rPr>
              <a:t>At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Queen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Edith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follow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Leader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 Me,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based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Stephen</a:t>
            </a:r>
            <a:r>
              <a:rPr sz="900" dirty="0">
                <a:latin typeface="Calibri"/>
                <a:cs typeface="Calibri"/>
              </a:rPr>
              <a:t> Covey’s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‘Seven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Habits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Effective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People.’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continue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share</a:t>
            </a:r>
            <a:endParaRPr sz="9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900" dirty="0">
                <a:latin typeface="Calibri"/>
                <a:cs typeface="Calibri"/>
              </a:rPr>
              <a:t>these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habits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with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incorporate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them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into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our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curriculum.</a:t>
            </a:r>
            <a:endParaRPr sz="900" dirty="0">
              <a:latin typeface="Calibri"/>
              <a:cs typeface="Calibri"/>
            </a:endParaRPr>
          </a:p>
          <a:p>
            <a:pPr marL="542925" marR="534670" indent="1270" algn="ctr">
              <a:lnSpc>
                <a:spcPts val="1100"/>
              </a:lnSpc>
              <a:spcBef>
                <a:spcPts val="30"/>
              </a:spcBef>
            </a:pPr>
            <a:r>
              <a:rPr sz="900" dirty="0">
                <a:latin typeface="Calibri"/>
                <a:cs typeface="Calibri"/>
              </a:rPr>
              <a:t>Our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aim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develop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skills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that will</a:t>
            </a:r>
            <a:r>
              <a:rPr sz="900" spc="-10" dirty="0">
                <a:latin typeface="Calibri"/>
                <a:cs typeface="Calibri"/>
              </a:rPr>
              <a:t> promote</a:t>
            </a:r>
            <a:r>
              <a:rPr sz="900" dirty="0">
                <a:latin typeface="Calibri"/>
                <a:cs typeface="Calibri"/>
              </a:rPr>
              <a:t> learning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life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develop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leaders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10" dirty="0">
                <a:latin typeface="Calibri"/>
                <a:cs typeface="Calibri"/>
              </a:rPr>
              <a:t> future.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259839" y="5256398"/>
            <a:ext cx="2673985" cy="7213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Habit</a:t>
            </a:r>
            <a:r>
              <a:rPr sz="8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7</a:t>
            </a:r>
            <a:r>
              <a:rPr sz="800" b="1" dirty="0">
                <a:latin typeface="Calibri"/>
                <a:cs typeface="Calibri"/>
              </a:rPr>
              <a:t>: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Sharpen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the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b="1" spc="-25" dirty="0">
                <a:latin typeface="Calibri"/>
                <a:cs typeface="Calibri"/>
              </a:rPr>
              <a:t>Saw</a:t>
            </a:r>
            <a:endParaRPr sz="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800" b="1" i="1" dirty="0">
                <a:latin typeface="Calibri"/>
                <a:cs typeface="Calibri"/>
              </a:rPr>
              <a:t>I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know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how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to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look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spc="-10" dirty="0">
                <a:latin typeface="Calibri"/>
                <a:cs typeface="Calibri"/>
              </a:rPr>
              <a:t>after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myself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and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be</a:t>
            </a:r>
            <a:r>
              <a:rPr sz="800" b="1" i="1" spc="-15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the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best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that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I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can</a:t>
            </a:r>
            <a:r>
              <a:rPr sz="800" b="1" i="1" spc="-20" dirty="0">
                <a:latin typeface="Calibri"/>
                <a:cs typeface="Calibri"/>
              </a:rPr>
              <a:t> </a:t>
            </a:r>
            <a:r>
              <a:rPr sz="800" b="1" i="1" dirty="0">
                <a:latin typeface="Calibri"/>
                <a:cs typeface="Calibri"/>
              </a:rPr>
              <a:t>be.</a:t>
            </a:r>
            <a:r>
              <a:rPr sz="800" b="1" i="1" spc="-5" dirty="0">
                <a:latin typeface="Calibri"/>
                <a:cs typeface="Calibri"/>
              </a:rPr>
              <a:t> </a:t>
            </a:r>
            <a:r>
              <a:rPr sz="700" spc="-50" dirty="0">
                <a:latin typeface="Calibri"/>
                <a:cs typeface="Calibri"/>
              </a:rPr>
              <a:t>-</a:t>
            </a:r>
            <a:endParaRPr sz="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750" dirty="0">
                <a:latin typeface="Calibri"/>
                <a:cs typeface="Calibri"/>
              </a:rPr>
              <a:t>Take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care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ourselves,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look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after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our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heart,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body,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mind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spirit.</a:t>
            </a:r>
            <a:endParaRPr sz="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750" spc="-10" dirty="0">
                <a:latin typeface="Calibri"/>
                <a:cs typeface="Calibri"/>
              </a:rPr>
              <a:t>-Balance</a:t>
            </a:r>
            <a:r>
              <a:rPr sz="750" dirty="0">
                <a:latin typeface="Calibri"/>
                <a:cs typeface="Calibri"/>
              </a:rPr>
              <a:t> time between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school,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out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school </a:t>
            </a:r>
            <a:r>
              <a:rPr sz="750" spc="-10" dirty="0">
                <a:latin typeface="Calibri"/>
                <a:cs typeface="Calibri"/>
              </a:rPr>
              <a:t>activities,</a:t>
            </a:r>
            <a:r>
              <a:rPr sz="750" dirty="0">
                <a:latin typeface="Calibri"/>
                <a:cs typeface="Calibri"/>
              </a:rPr>
              <a:t> family and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friends.</a:t>
            </a:r>
            <a:endParaRPr sz="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750" spc="-1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Enjoy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learning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new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skills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seek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ways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become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better person.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42467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Welcome</a:t>
            </a:r>
            <a:r>
              <a:rPr spc="-110" dirty="0">
                <a:latin typeface="Times New Roman"/>
                <a:cs typeface="Times New Roman"/>
              </a:rPr>
              <a:t> </a:t>
            </a:r>
            <a:r>
              <a:rPr dirty="0"/>
              <a:t>to</a:t>
            </a:r>
            <a:r>
              <a:rPr spc="-140" dirty="0">
                <a:latin typeface="Times New Roman"/>
                <a:cs typeface="Times New Roman"/>
              </a:rPr>
              <a:t> </a:t>
            </a:r>
            <a:r>
              <a:rPr spc="-55" dirty="0"/>
              <a:t>Year</a:t>
            </a:r>
            <a:r>
              <a:rPr spc="-114" dirty="0">
                <a:latin typeface="Times New Roman"/>
                <a:cs typeface="Times New Roman"/>
              </a:rPr>
              <a:t> </a:t>
            </a:r>
            <a:r>
              <a:rPr spc="-50" dirty="0"/>
              <a:t>4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10253860" y="1337810"/>
            <a:ext cx="402780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solidFill>
                  <a:srgbClr val="FFFFFF"/>
                </a:solidFill>
                <a:latin typeface="Arial Narrow"/>
                <a:cs typeface="Arial Narrow"/>
              </a:rPr>
              <a:t>at</a:t>
            </a:r>
            <a:r>
              <a:rPr sz="2800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rial Narrow"/>
                <a:cs typeface="Arial Narrow"/>
              </a:rPr>
              <a:t>Queen</a:t>
            </a:r>
            <a:r>
              <a:rPr sz="28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rial Narrow"/>
                <a:cs typeface="Arial Narrow"/>
              </a:rPr>
              <a:t>Edith</a:t>
            </a:r>
            <a:r>
              <a:rPr sz="2800" spc="-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Arial Narrow"/>
                <a:cs typeface="Arial Narrow"/>
              </a:rPr>
              <a:t>Primary</a:t>
            </a:r>
            <a:r>
              <a:rPr sz="28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Narrow"/>
                <a:cs typeface="Arial Narrow"/>
              </a:rPr>
              <a:t>School</a:t>
            </a:r>
            <a:endParaRPr sz="2800">
              <a:latin typeface="Arial Narrow"/>
              <a:cs typeface="Arial Narrow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7982216" y="2270944"/>
            <a:ext cx="6768008" cy="4945837"/>
            <a:chOff x="8124414" y="2270944"/>
            <a:chExt cx="6627495" cy="4945837"/>
          </a:xfrm>
        </p:grpSpPr>
        <p:sp>
          <p:nvSpPr>
            <p:cNvPr id="52" name="object 52"/>
            <p:cNvSpPr/>
            <p:nvPr/>
          </p:nvSpPr>
          <p:spPr>
            <a:xfrm>
              <a:off x="8124414" y="2270944"/>
              <a:ext cx="6627495" cy="1290320"/>
            </a:xfrm>
            <a:custGeom>
              <a:avLst/>
              <a:gdLst/>
              <a:ahLst/>
              <a:cxnLst/>
              <a:rect l="l" t="t" r="r" b="b"/>
              <a:pathLst>
                <a:path w="6627494" h="1290320">
                  <a:moveTo>
                    <a:pt x="6465691" y="0"/>
                  </a:moveTo>
                  <a:lnTo>
                    <a:pt x="161300" y="0"/>
                  </a:lnTo>
                  <a:lnTo>
                    <a:pt x="118438" y="5756"/>
                  </a:lnTo>
                  <a:lnTo>
                    <a:pt x="79911" y="22002"/>
                  </a:lnTo>
                  <a:lnTo>
                    <a:pt x="47263" y="47202"/>
                  </a:lnTo>
                  <a:lnTo>
                    <a:pt x="22033" y="79821"/>
                  </a:lnTo>
                  <a:lnTo>
                    <a:pt x="5765" y="118325"/>
                  </a:lnTo>
                  <a:lnTo>
                    <a:pt x="0" y="161178"/>
                  </a:lnTo>
                  <a:lnTo>
                    <a:pt x="0" y="1128521"/>
                  </a:lnTo>
                  <a:lnTo>
                    <a:pt x="5765" y="1171375"/>
                  </a:lnTo>
                  <a:lnTo>
                    <a:pt x="22033" y="1209878"/>
                  </a:lnTo>
                  <a:lnTo>
                    <a:pt x="47263" y="1242498"/>
                  </a:lnTo>
                  <a:lnTo>
                    <a:pt x="79911" y="1267698"/>
                  </a:lnTo>
                  <a:lnTo>
                    <a:pt x="118438" y="1283943"/>
                  </a:lnTo>
                  <a:lnTo>
                    <a:pt x="161300" y="1289700"/>
                  </a:lnTo>
                  <a:lnTo>
                    <a:pt x="6465691" y="1289700"/>
                  </a:lnTo>
                  <a:lnTo>
                    <a:pt x="6508544" y="1283943"/>
                  </a:lnTo>
                  <a:lnTo>
                    <a:pt x="6547048" y="1267698"/>
                  </a:lnTo>
                  <a:lnTo>
                    <a:pt x="6579667" y="1242498"/>
                  </a:lnTo>
                  <a:lnTo>
                    <a:pt x="6604867" y="1209878"/>
                  </a:lnTo>
                  <a:lnTo>
                    <a:pt x="6621113" y="1171375"/>
                  </a:lnTo>
                  <a:lnTo>
                    <a:pt x="6626870" y="1128521"/>
                  </a:lnTo>
                  <a:lnTo>
                    <a:pt x="6626870" y="161178"/>
                  </a:lnTo>
                  <a:lnTo>
                    <a:pt x="6621113" y="118325"/>
                  </a:lnTo>
                  <a:lnTo>
                    <a:pt x="6604867" y="79821"/>
                  </a:lnTo>
                  <a:lnTo>
                    <a:pt x="6579667" y="47202"/>
                  </a:lnTo>
                  <a:lnTo>
                    <a:pt x="6547048" y="22002"/>
                  </a:lnTo>
                  <a:lnTo>
                    <a:pt x="6508544" y="5756"/>
                  </a:lnTo>
                  <a:lnTo>
                    <a:pt x="64656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4" name="object 54"/>
            <p:cNvSpPr/>
            <p:nvPr/>
          </p:nvSpPr>
          <p:spPr>
            <a:xfrm>
              <a:off x="12199240" y="3677291"/>
              <a:ext cx="2479675" cy="3539490"/>
            </a:xfrm>
            <a:custGeom>
              <a:avLst/>
              <a:gdLst/>
              <a:ahLst/>
              <a:cxnLst/>
              <a:rect l="l" t="t" r="r" b="b"/>
              <a:pathLst>
                <a:path w="2479675" h="3539490">
                  <a:moveTo>
                    <a:pt x="2169170" y="0"/>
                  </a:moveTo>
                  <a:lnTo>
                    <a:pt x="309890" y="0"/>
                  </a:lnTo>
                  <a:lnTo>
                    <a:pt x="264083" y="3361"/>
                  </a:lnTo>
                  <a:lnTo>
                    <a:pt x="220368" y="13125"/>
                  </a:lnTo>
                  <a:lnTo>
                    <a:pt x="179222" y="28812"/>
                  </a:lnTo>
                  <a:lnTo>
                    <a:pt x="141125" y="49941"/>
                  </a:lnTo>
                  <a:lnTo>
                    <a:pt x="106555" y="76032"/>
                  </a:lnTo>
                  <a:lnTo>
                    <a:pt x="75991" y="106605"/>
                  </a:lnTo>
                  <a:lnTo>
                    <a:pt x="49910" y="141179"/>
                  </a:lnTo>
                  <a:lnTo>
                    <a:pt x="28792" y="179275"/>
                  </a:lnTo>
                  <a:lnTo>
                    <a:pt x="13115" y="220412"/>
                  </a:lnTo>
                  <a:lnTo>
                    <a:pt x="3358" y="264111"/>
                  </a:lnTo>
                  <a:lnTo>
                    <a:pt x="0" y="309890"/>
                  </a:lnTo>
                  <a:lnTo>
                    <a:pt x="0" y="3229112"/>
                  </a:lnTo>
                  <a:lnTo>
                    <a:pt x="3358" y="3274918"/>
                  </a:lnTo>
                  <a:lnTo>
                    <a:pt x="13115" y="3318633"/>
                  </a:lnTo>
                  <a:lnTo>
                    <a:pt x="28792" y="3359779"/>
                  </a:lnTo>
                  <a:lnTo>
                    <a:pt x="49910" y="3397876"/>
                  </a:lnTo>
                  <a:lnTo>
                    <a:pt x="75991" y="3432446"/>
                  </a:lnTo>
                  <a:lnTo>
                    <a:pt x="106555" y="3463011"/>
                  </a:lnTo>
                  <a:lnTo>
                    <a:pt x="141125" y="3489091"/>
                  </a:lnTo>
                  <a:lnTo>
                    <a:pt x="179222" y="3510209"/>
                  </a:lnTo>
                  <a:lnTo>
                    <a:pt x="220368" y="3525886"/>
                  </a:lnTo>
                  <a:lnTo>
                    <a:pt x="264083" y="3535643"/>
                  </a:lnTo>
                  <a:lnTo>
                    <a:pt x="309890" y="3539002"/>
                  </a:lnTo>
                  <a:lnTo>
                    <a:pt x="2169170" y="3539002"/>
                  </a:lnTo>
                  <a:lnTo>
                    <a:pt x="2214942" y="3535643"/>
                  </a:lnTo>
                  <a:lnTo>
                    <a:pt x="2258636" y="3525886"/>
                  </a:lnTo>
                  <a:lnTo>
                    <a:pt x="2299771" y="3510209"/>
                  </a:lnTo>
                  <a:lnTo>
                    <a:pt x="2337867" y="3489091"/>
                  </a:lnTo>
                  <a:lnTo>
                    <a:pt x="2372442" y="3463011"/>
                  </a:lnTo>
                  <a:lnTo>
                    <a:pt x="2403017" y="3432446"/>
                  </a:lnTo>
                  <a:lnTo>
                    <a:pt x="2429111" y="3397876"/>
                  </a:lnTo>
                  <a:lnTo>
                    <a:pt x="2450243" y="3359779"/>
                  </a:lnTo>
                  <a:lnTo>
                    <a:pt x="2465932" y="3318633"/>
                  </a:lnTo>
                  <a:lnTo>
                    <a:pt x="2475698" y="3274918"/>
                  </a:lnTo>
                  <a:lnTo>
                    <a:pt x="2479060" y="3229112"/>
                  </a:lnTo>
                  <a:lnTo>
                    <a:pt x="2479060" y="309890"/>
                  </a:lnTo>
                  <a:lnTo>
                    <a:pt x="2475698" y="264111"/>
                  </a:lnTo>
                  <a:lnTo>
                    <a:pt x="2465932" y="220412"/>
                  </a:lnTo>
                  <a:lnTo>
                    <a:pt x="2450243" y="179275"/>
                  </a:lnTo>
                  <a:lnTo>
                    <a:pt x="2429111" y="141179"/>
                  </a:lnTo>
                  <a:lnTo>
                    <a:pt x="2403017" y="106605"/>
                  </a:lnTo>
                  <a:lnTo>
                    <a:pt x="2372442" y="76032"/>
                  </a:lnTo>
                  <a:lnTo>
                    <a:pt x="2337867" y="49941"/>
                  </a:lnTo>
                  <a:lnTo>
                    <a:pt x="2299771" y="28812"/>
                  </a:lnTo>
                  <a:lnTo>
                    <a:pt x="2258636" y="13125"/>
                  </a:lnTo>
                  <a:lnTo>
                    <a:pt x="2214942" y="3361"/>
                  </a:lnTo>
                  <a:lnTo>
                    <a:pt x="21691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2480807" y="3781165"/>
            <a:ext cx="21577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What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does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my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child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need</a:t>
            </a:r>
            <a:r>
              <a:rPr sz="120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in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Year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25" dirty="0">
                <a:uFill>
                  <a:solidFill>
                    <a:srgbClr val="000000"/>
                  </a:solidFill>
                </a:uFill>
                <a:latin typeface="Arial Narrow"/>
                <a:cs typeface="Arial Narrow"/>
              </a:rPr>
              <a:t>4?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2248422" y="4136765"/>
            <a:ext cx="2305685" cy="81534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ctr">
              <a:lnSpc>
                <a:spcPct val="101899"/>
              </a:lnSpc>
              <a:spcBef>
                <a:spcPts val="80"/>
              </a:spcBef>
            </a:pPr>
            <a:r>
              <a:rPr sz="850" dirty="0">
                <a:latin typeface="Calibri"/>
                <a:cs typeface="Calibri"/>
              </a:rPr>
              <a:t>Children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are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expected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to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wear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school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uniform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at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spc="-25" dirty="0">
                <a:latin typeface="Calibri"/>
                <a:cs typeface="Calibri"/>
              </a:rPr>
              <a:t>all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times.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Please</a:t>
            </a:r>
            <a:r>
              <a:rPr sz="850" b="1" spc="-2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ensure</a:t>
            </a:r>
            <a:r>
              <a:rPr sz="850" b="1" spc="-1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that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all</a:t>
            </a:r>
            <a:r>
              <a:rPr sz="850" b="1" spc="-2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items</a:t>
            </a:r>
            <a:r>
              <a:rPr sz="850" b="1" spc="-2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of</a:t>
            </a:r>
            <a:r>
              <a:rPr sz="850" b="1" spc="-2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clothing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spc="-25" dirty="0">
                <a:latin typeface="Calibri"/>
                <a:cs typeface="Calibri"/>
              </a:rPr>
              <a:t>and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shoes</a:t>
            </a:r>
            <a:r>
              <a:rPr sz="850" b="1" spc="-1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are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clearly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named.</a:t>
            </a:r>
            <a:r>
              <a:rPr sz="850" b="1" spc="17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If</a:t>
            </a:r>
            <a:r>
              <a:rPr sz="850" b="1" spc="-2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your</a:t>
            </a:r>
            <a:r>
              <a:rPr sz="850" b="1" spc="-1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child</a:t>
            </a:r>
            <a:r>
              <a:rPr sz="850" b="1" spc="-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loses</a:t>
            </a:r>
            <a:r>
              <a:rPr sz="850" b="1" spc="-1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a</a:t>
            </a:r>
            <a:r>
              <a:rPr sz="850" b="1" spc="-10" dirty="0">
                <a:latin typeface="Calibri"/>
                <a:cs typeface="Calibri"/>
              </a:rPr>
              <a:t> piece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of</a:t>
            </a:r>
            <a:r>
              <a:rPr sz="850" b="1" spc="-2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NAMED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uniform</a:t>
            </a:r>
            <a:r>
              <a:rPr sz="850" b="1" spc="-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please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let</a:t>
            </a:r>
            <a:r>
              <a:rPr sz="850" b="1" spc="-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us</a:t>
            </a:r>
            <a:r>
              <a:rPr sz="850" b="1" spc="-2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know</a:t>
            </a:r>
            <a:r>
              <a:rPr sz="850" b="1" spc="-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and</a:t>
            </a:r>
            <a:r>
              <a:rPr sz="850" b="1" spc="-1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we</a:t>
            </a:r>
            <a:r>
              <a:rPr sz="850" b="1" spc="-5" dirty="0">
                <a:latin typeface="Calibri"/>
                <a:cs typeface="Calibri"/>
              </a:rPr>
              <a:t> </a:t>
            </a:r>
            <a:r>
              <a:rPr sz="850" b="1" spc="-25" dirty="0">
                <a:latin typeface="Calibri"/>
                <a:cs typeface="Calibri"/>
              </a:rPr>
              <a:t>can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help</a:t>
            </a:r>
            <a:r>
              <a:rPr sz="850" b="1" spc="-2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them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look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for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it.</a:t>
            </a:r>
            <a:r>
              <a:rPr sz="850" b="1" spc="-10" dirty="0">
                <a:latin typeface="Calibri"/>
                <a:cs typeface="Calibri"/>
              </a:rPr>
              <a:t> Un</a:t>
            </a:r>
            <a:r>
              <a:rPr sz="850" b="1" dirty="0">
                <a:latin typeface="Calibri"/>
                <a:cs typeface="Calibri"/>
              </a:rPr>
              <a:t>named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uniform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is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spc="-20" dirty="0">
                <a:latin typeface="Calibri"/>
                <a:cs typeface="Calibri"/>
              </a:rPr>
              <a:t>very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difficult</a:t>
            </a:r>
            <a:r>
              <a:rPr sz="850" b="1" spc="1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to</a:t>
            </a:r>
            <a:r>
              <a:rPr sz="850" b="1" spc="1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return.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1063485" y="2273542"/>
            <a:ext cx="117043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Welcome</a:t>
            </a:r>
            <a:r>
              <a:rPr sz="9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</a:t>
            </a:r>
            <a:r>
              <a:rPr sz="9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Year</a:t>
            </a:r>
            <a:r>
              <a:rPr sz="9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4!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8063358" y="2404103"/>
            <a:ext cx="6515734" cy="113550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-1270" algn="ctr">
              <a:lnSpc>
                <a:spcPct val="101800"/>
              </a:lnSpc>
              <a:spcBef>
                <a:spcPts val="80"/>
              </a:spcBef>
            </a:pPr>
            <a:r>
              <a:rPr sz="900" dirty="0">
                <a:latin typeface="Calibri"/>
                <a:cs typeface="Calibri"/>
              </a:rPr>
              <a:t>We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are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looking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forward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getting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know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both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 this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year.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are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planning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Year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4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filled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with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plenty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stimulating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inter</a:t>
            </a:r>
            <a:r>
              <a:rPr sz="900" dirty="0">
                <a:latin typeface="Calibri"/>
                <a:cs typeface="Calibri"/>
              </a:rPr>
              <a:t>esting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learning </a:t>
            </a:r>
            <a:r>
              <a:rPr sz="900" spc="-10" dirty="0">
                <a:latin typeface="Calibri"/>
                <a:cs typeface="Calibri"/>
              </a:rPr>
              <a:t>opportunities.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Kingfisher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Class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taught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by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Miss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Gu</a:t>
            </a:r>
            <a:r>
              <a:rPr lang="en-US" sz="900" dirty="0">
                <a:latin typeface="Calibri"/>
                <a:cs typeface="Calibri"/>
              </a:rPr>
              <a:t> on Mondays, Tuesdays and Fridays, and </a:t>
            </a:r>
            <a:r>
              <a:rPr lang="en-US" sz="900" dirty="0" err="1">
                <a:latin typeface="Calibri"/>
                <a:cs typeface="Calibri"/>
              </a:rPr>
              <a:t>Mrs</a:t>
            </a:r>
            <a:r>
              <a:rPr lang="en-US" sz="900" dirty="0">
                <a:latin typeface="Calibri"/>
                <a:cs typeface="Calibri"/>
              </a:rPr>
              <a:t> Elliot on Wednesdays and Thursdays;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Goldfinch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Class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taught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by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Mrs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Paterson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Monday</a:t>
            </a:r>
            <a:r>
              <a:rPr lang="en-GB" sz="900" dirty="0">
                <a:latin typeface="Calibri"/>
                <a:cs typeface="Calibri"/>
              </a:rPr>
              <a:t>s</a:t>
            </a:r>
            <a:r>
              <a:rPr sz="900" dirty="0">
                <a:latin typeface="Calibri"/>
                <a:cs typeface="Calibri"/>
              </a:rPr>
              <a:t>,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Tuesday</a:t>
            </a:r>
            <a:r>
              <a:rPr lang="en-GB" sz="900" spc="-10" dirty="0">
                <a:latin typeface="Calibri"/>
                <a:cs typeface="Calibri"/>
              </a:rPr>
              <a:t>s</a:t>
            </a:r>
            <a:r>
              <a:rPr lang="en-US" sz="900" spc="-10" dirty="0">
                <a:latin typeface="Calibri"/>
                <a:cs typeface="Calibri"/>
              </a:rPr>
              <a:t>, </a:t>
            </a:r>
            <a:r>
              <a:rPr sz="900" dirty="0">
                <a:latin typeface="Calibri"/>
                <a:cs typeface="Calibri"/>
              </a:rPr>
              <a:t>Wednesday</a:t>
            </a:r>
            <a:r>
              <a:rPr lang="en-GB" sz="900" dirty="0">
                <a:latin typeface="Calibri"/>
                <a:cs typeface="Calibri"/>
              </a:rPr>
              <a:t>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Friday</a:t>
            </a:r>
            <a:r>
              <a:rPr lang="en-GB" sz="900" dirty="0">
                <a:latin typeface="Calibri"/>
                <a:cs typeface="Calibri"/>
              </a:rPr>
              <a:t>s</a:t>
            </a:r>
            <a:r>
              <a:rPr sz="900" dirty="0">
                <a:latin typeface="Calibri"/>
                <a:cs typeface="Calibri"/>
              </a:rPr>
              <a:t>,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Mrs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Corbett </a:t>
            </a:r>
            <a:r>
              <a:rPr sz="900" dirty="0">
                <a:latin typeface="Calibri"/>
                <a:cs typeface="Calibri"/>
              </a:rPr>
              <a:t>on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</a:t>
            </a:r>
            <a:r>
              <a:rPr lang="en-US" sz="900" dirty="0">
                <a:latin typeface="Calibri"/>
                <a:cs typeface="Calibri"/>
              </a:rPr>
              <a:t>hur</a:t>
            </a:r>
            <a:r>
              <a:rPr sz="900" dirty="0">
                <a:latin typeface="Calibri"/>
                <a:cs typeface="Calibri"/>
              </a:rPr>
              <a:t>sdays.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PPA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take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place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Tuesday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during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this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time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 be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taught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by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 err="1">
                <a:latin typeface="Calibri"/>
                <a:cs typeface="Calibri"/>
              </a:rPr>
              <a:t>Mrs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 err="1">
                <a:latin typeface="Calibri"/>
                <a:cs typeface="Calibri"/>
              </a:rPr>
              <a:t>Galantin</a:t>
            </a:r>
            <a:r>
              <a:rPr lang="en-GB" sz="900" spc="-10" dirty="0" err="1">
                <a:latin typeface="Calibri"/>
                <a:cs typeface="Calibri"/>
              </a:rPr>
              <a:t>i</a:t>
            </a:r>
            <a:r>
              <a:rPr lang="en-GB" sz="900" spc="-10" dirty="0">
                <a:latin typeface="Calibri"/>
                <a:cs typeface="Calibri"/>
              </a:rPr>
              <a:t> and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Laker.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Mrs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Lawson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our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phase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group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TA.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Throughout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year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share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information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photographs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our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learning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our</a:t>
            </a:r>
            <a:r>
              <a:rPr sz="900" spc="-10" dirty="0">
                <a:latin typeface="Calibri"/>
                <a:cs typeface="Calibri"/>
              </a:rPr>
              <a:t> school</a:t>
            </a:r>
            <a:r>
              <a:rPr lang="en-GB"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website.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also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find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information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updates about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whole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school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events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too. Come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have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look: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u="sng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  <a:hlinkClick r:id="rId13"/>
              </a:rPr>
              <a:t>www.queenedithschool.org.uk</a:t>
            </a:r>
            <a:r>
              <a:rPr sz="900" spc="-10" dirty="0">
                <a:solidFill>
                  <a:srgbClr val="006FC0"/>
                </a:solidFill>
                <a:latin typeface="Calibri"/>
                <a:cs typeface="Calibri"/>
                <a:hlinkClick r:id="rId13"/>
              </a:rPr>
              <a:t>.</a:t>
            </a:r>
            <a:r>
              <a:rPr sz="900" spc="10" dirty="0">
                <a:solidFill>
                  <a:srgbClr val="006FC0"/>
                </a:solidFill>
                <a:latin typeface="Calibri"/>
                <a:cs typeface="Calibri"/>
                <a:hlinkClick r:id="rId13"/>
              </a:rPr>
              <a:t> </a:t>
            </a:r>
            <a:r>
              <a:rPr sz="900" spc="-10" dirty="0">
                <a:latin typeface="Calibri"/>
                <a:cs typeface="Calibri"/>
              </a:rPr>
              <a:t>Period</a:t>
            </a:r>
            <a:r>
              <a:rPr lang="en-GB" sz="900" spc="-10" dirty="0">
                <a:latin typeface="Calibri"/>
                <a:cs typeface="Calibri"/>
              </a:rPr>
              <a:t>i</a:t>
            </a:r>
            <a:r>
              <a:rPr sz="900" dirty="0" err="1">
                <a:latin typeface="Calibri"/>
                <a:cs typeface="Calibri"/>
              </a:rPr>
              <a:t>cally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may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get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emails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from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us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regarding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everyday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class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issues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that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have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cropped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up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but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if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need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contact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us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personally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please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email</a:t>
            </a:r>
            <a:r>
              <a:rPr lang="en-GB" sz="900" spc="-10" dirty="0">
                <a:latin typeface="Calibri"/>
                <a:cs typeface="Calibri"/>
              </a:rPr>
              <a:t> us </a:t>
            </a:r>
            <a:r>
              <a:rPr sz="900" dirty="0">
                <a:latin typeface="Calibri"/>
                <a:cs typeface="Calibri"/>
              </a:rPr>
              <a:t>through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school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office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will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get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back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as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soon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can.</a:t>
            </a:r>
            <a:endParaRPr sz="900" dirty="0">
              <a:latin typeface="Calibri"/>
              <a:cs typeface="Calibri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8077697" y="921260"/>
            <a:ext cx="3988435" cy="7348855"/>
            <a:chOff x="8077697" y="921260"/>
            <a:chExt cx="3988435" cy="7348855"/>
          </a:xfrm>
        </p:grpSpPr>
        <p:pic>
          <p:nvPicPr>
            <p:cNvPr id="68" name="object 6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81471" y="921260"/>
              <a:ext cx="1240987" cy="1037322"/>
            </a:xfrm>
            <a:prstGeom prst="rect">
              <a:avLst/>
            </a:prstGeom>
            <a:ln>
              <a:solidFill>
                <a:srgbClr val="009644"/>
              </a:solidFill>
            </a:ln>
          </p:spPr>
        </p:pic>
        <p:sp>
          <p:nvSpPr>
            <p:cNvPr id="69" name="object 69"/>
            <p:cNvSpPr/>
            <p:nvPr/>
          </p:nvSpPr>
          <p:spPr>
            <a:xfrm>
              <a:off x="8109447" y="7004303"/>
              <a:ext cx="3956685" cy="1233805"/>
            </a:xfrm>
            <a:custGeom>
              <a:avLst/>
              <a:gdLst/>
              <a:ahLst/>
              <a:cxnLst/>
              <a:rect l="l" t="t" r="r" b="b"/>
              <a:pathLst>
                <a:path w="3956684" h="1233804">
                  <a:moveTo>
                    <a:pt x="3802014" y="0"/>
                  </a:moveTo>
                  <a:lnTo>
                    <a:pt x="154198" y="0"/>
                  </a:lnTo>
                  <a:lnTo>
                    <a:pt x="105483" y="7866"/>
                  </a:lnTo>
                  <a:lnTo>
                    <a:pt x="63157" y="29767"/>
                  </a:lnTo>
                  <a:lnTo>
                    <a:pt x="29768" y="63150"/>
                  </a:lnTo>
                  <a:lnTo>
                    <a:pt x="7867" y="105467"/>
                  </a:lnTo>
                  <a:lnTo>
                    <a:pt x="0" y="154167"/>
                  </a:lnTo>
                  <a:lnTo>
                    <a:pt x="0" y="1079372"/>
                  </a:lnTo>
                  <a:lnTo>
                    <a:pt x="7867" y="1128128"/>
                  </a:lnTo>
                  <a:lnTo>
                    <a:pt x="29768" y="1170454"/>
                  </a:lnTo>
                  <a:lnTo>
                    <a:pt x="63157" y="1203819"/>
                  </a:lnTo>
                  <a:lnTo>
                    <a:pt x="105483" y="1225693"/>
                  </a:lnTo>
                  <a:lnTo>
                    <a:pt x="154198" y="1233546"/>
                  </a:lnTo>
                  <a:lnTo>
                    <a:pt x="3802014" y="1233546"/>
                  </a:lnTo>
                  <a:lnTo>
                    <a:pt x="3850726" y="1225693"/>
                  </a:lnTo>
                  <a:lnTo>
                    <a:pt x="3893044" y="1203819"/>
                  </a:lnTo>
                  <a:lnTo>
                    <a:pt x="3926423" y="1170454"/>
                  </a:lnTo>
                  <a:lnTo>
                    <a:pt x="3948318" y="1128128"/>
                  </a:lnTo>
                  <a:lnTo>
                    <a:pt x="3956181" y="1079372"/>
                  </a:lnTo>
                  <a:lnTo>
                    <a:pt x="3956181" y="154167"/>
                  </a:lnTo>
                  <a:lnTo>
                    <a:pt x="3948318" y="105467"/>
                  </a:lnTo>
                  <a:lnTo>
                    <a:pt x="3926423" y="63150"/>
                  </a:lnTo>
                  <a:lnTo>
                    <a:pt x="3893044" y="29767"/>
                  </a:lnTo>
                  <a:lnTo>
                    <a:pt x="3850726" y="7866"/>
                  </a:lnTo>
                  <a:lnTo>
                    <a:pt x="3802014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00964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109447" y="7012170"/>
              <a:ext cx="3851275" cy="1226185"/>
            </a:xfrm>
            <a:custGeom>
              <a:avLst/>
              <a:gdLst/>
              <a:ahLst/>
              <a:cxnLst/>
              <a:rect l="l" t="t" r="r" b="b"/>
              <a:pathLst>
                <a:path w="3851275" h="1226184">
                  <a:moveTo>
                    <a:pt x="105482" y="0"/>
                  </a:moveTo>
                  <a:lnTo>
                    <a:pt x="63157" y="21900"/>
                  </a:lnTo>
                  <a:lnTo>
                    <a:pt x="29768" y="55283"/>
                  </a:lnTo>
                  <a:lnTo>
                    <a:pt x="7867" y="97600"/>
                  </a:lnTo>
                  <a:lnTo>
                    <a:pt x="0" y="146300"/>
                  </a:lnTo>
                  <a:lnTo>
                    <a:pt x="0" y="1071506"/>
                  </a:lnTo>
                  <a:lnTo>
                    <a:pt x="7867" y="1120261"/>
                  </a:lnTo>
                  <a:lnTo>
                    <a:pt x="29768" y="1162587"/>
                  </a:lnTo>
                  <a:lnTo>
                    <a:pt x="63157" y="1195952"/>
                  </a:lnTo>
                  <a:lnTo>
                    <a:pt x="105483" y="1217826"/>
                  </a:lnTo>
                  <a:lnTo>
                    <a:pt x="154198" y="1225679"/>
                  </a:lnTo>
                  <a:lnTo>
                    <a:pt x="3802014" y="1225679"/>
                  </a:lnTo>
                  <a:lnTo>
                    <a:pt x="3850725" y="1217826"/>
                  </a:lnTo>
                </a:path>
              </a:pathLst>
            </a:custGeom>
            <a:ln w="63499">
              <a:solidFill>
                <a:srgbClr val="00964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8208651" y="7097645"/>
            <a:ext cx="3722370" cy="971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53465" algn="just">
              <a:lnSpc>
                <a:spcPct val="100000"/>
              </a:lnSpc>
              <a:spcBef>
                <a:spcPts val="95"/>
              </a:spcBef>
            </a:pPr>
            <a:r>
              <a:rPr sz="1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Physical</a:t>
            </a:r>
            <a:r>
              <a:rPr sz="10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Education</a:t>
            </a:r>
            <a:r>
              <a:rPr sz="10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(PE)</a:t>
            </a:r>
            <a:r>
              <a:rPr sz="10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0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Lessons</a:t>
            </a:r>
            <a:endParaRPr sz="1000" dirty="0">
              <a:latin typeface="Calibri"/>
              <a:cs typeface="Calibri"/>
            </a:endParaRPr>
          </a:p>
          <a:p>
            <a:pPr marL="12700" marR="5080" algn="just">
              <a:lnSpc>
                <a:spcPct val="101899"/>
              </a:lnSpc>
              <a:spcBef>
                <a:spcPts val="10"/>
              </a:spcBef>
            </a:pPr>
            <a:r>
              <a:rPr sz="850" dirty="0">
                <a:latin typeface="Calibri"/>
                <a:cs typeface="Calibri"/>
              </a:rPr>
              <a:t>Children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will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need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to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come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to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school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wearing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their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PE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kit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on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the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days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that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their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spc="-10" dirty="0">
                <a:latin typeface="Calibri"/>
                <a:cs typeface="Calibri"/>
              </a:rPr>
              <a:t>class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is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having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PE.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Both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year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4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classes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have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PE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on </a:t>
            </a:r>
            <a:r>
              <a:rPr sz="850" b="1" dirty="0">
                <a:latin typeface="Calibri"/>
                <a:cs typeface="Calibri"/>
              </a:rPr>
              <a:t>Tuesday</a:t>
            </a:r>
            <a:r>
              <a:rPr sz="850" b="1" spc="-1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and</a:t>
            </a:r>
            <a:r>
              <a:rPr sz="850" b="1" spc="-1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Friday. </a:t>
            </a:r>
            <a:r>
              <a:rPr sz="850" dirty="0">
                <a:latin typeface="Calibri"/>
                <a:cs typeface="Calibri"/>
              </a:rPr>
              <a:t>Their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PE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kit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spc="-10" dirty="0">
                <a:latin typeface="Calibri"/>
                <a:cs typeface="Calibri"/>
              </a:rPr>
              <a:t>should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be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black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shorts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and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white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t-shirt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on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warm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days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and</a:t>
            </a:r>
            <a:r>
              <a:rPr sz="850" spc="17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black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tracksuit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spc="-10" dirty="0">
                <a:latin typeface="Calibri"/>
                <a:cs typeface="Calibri"/>
              </a:rPr>
              <a:t>bottoms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with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spc="-50" dirty="0">
                <a:latin typeface="Calibri"/>
                <a:cs typeface="Calibri"/>
              </a:rPr>
              <a:t>a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long</a:t>
            </a:r>
            <a:r>
              <a:rPr sz="850" spc="-2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sleeved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top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on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colder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days.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Long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hair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should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be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tied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back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on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PE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days.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Stud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spc="-20" dirty="0">
                <a:latin typeface="Calibri"/>
                <a:cs typeface="Calibri"/>
              </a:rPr>
              <a:t>ear-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rings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only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in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school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which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should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be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taken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out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on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PE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days.</a:t>
            </a:r>
            <a:r>
              <a:rPr sz="850" spc="-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We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have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many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PE </a:t>
            </a:r>
            <a:r>
              <a:rPr sz="850" spc="-10" dirty="0">
                <a:latin typeface="Calibri"/>
                <a:cs typeface="Calibri"/>
              </a:rPr>
              <a:t>lessons</a:t>
            </a:r>
            <a:r>
              <a:rPr sz="850" spc="50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outside,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so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warm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clothing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is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essential,</a:t>
            </a:r>
            <a:r>
              <a:rPr sz="850" spc="-15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as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well</a:t>
            </a:r>
            <a:r>
              <a:rPr sz="850" spc="-2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as</a:t>
            </a:r>
            <a:r>
              <a:rPr sz="850" spc="-10" dirty="0">
                <a:latin typeface="Calibri"/>
                <a:cs typeface="Calibri"/>
              </a:rPr>
              <a:t> </a:t>
            </a:r>
            <a:r>
              <a:rPr sz="850" dirty="0">
                <a:latin typeface="Calibri"/>
                <a:cs typeface="Calibri"/>
              </a:rPr>
              <a:t>sturdy</a:t>
            </a:r>
            <a:r>
              <a:rPr sz="850" spc="-10" dirty="0">
                <a:latin typeface="Calibri"/>
                <a:cs typeface="Calibri"/>
              </a:rPr>
              <a:t> trainers.</a:t>
            </a:r>
            <a:endParaRPr sz="850" dirty="0">
              <a:latin typeface="Calibri"/>
              <a:cs typeface="Calibri"/>
            </a:endParaRPr>
          </a:p>
        </p:txBody>
      </p:sp>
      <p:pic>
        <p:nvPicPr>
          <p:cNvPr id="72" name="object 7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301681" y="5103490"/>
            <a:ext cx="544507" cy="624041"/>
          </a:xfrm>
          <a:prstGeom prst="rect">
            <a:avLst/>
          </a:prstGeom>
        </p:spPr>
      </p:pic>
      <p:sp>
        <p:nvSpPr>
          <p:cNvPr id="73" name="object 73"/>
          <p:cNvSpPr txBox="1"/>
          <p:nvPr/>
        </p:nvSpPr>
        <p:spPr>
          <a:xfrm>
            <a:off x="12903411" y="5087876"/>
            <a:ext cx="1697355" cy="893444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065" marR="5080" indent="1270" algn="ctr">
              <a:lnSpc>
                <a:spcPct val="102200"/>
              </a:lnSpc>
              <a:spcBef>
                <a:spcPts val="80"/>
              </a:spcBef>
            </a:pPr>
            <a:r>
              <a:rPr sz="800" dirty="0">
                <a:latin typeface="Calibri"/>
                <a:cs typeface="Calibri"/>
              </a:rPr>
              <a:t>Your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child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will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need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</a:t>
            </a:r>
            <a:r>
              <a:rPr sz="800" spc="15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named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water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bottle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school.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These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should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be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brought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school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and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taken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home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again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everyday.</a:t>
            </a:r>
            <a:endParaRPr sz="800" dirty="0">
              <a:latin typeface="Calibri"/>
              <a:cs typeface="Calibri"/>
            </a:endParaRPr>
          </a:p>
          <a:p>
            <a:pPr marL="70485" marR="62865" algn="ctr">
              <a:lnSpc>
                <a:spcPct val="101299"/>
              </a:lnSpc>
            </a:pPr>
            <a:r>
              <a:rPr sz="800" dirty="0">
                <a:latin typeface="Calibri"/>
                <a:cs typeface="Calibri"/>
              </a:rPr>
              <a:t>Children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are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encouraged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refill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their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water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bottles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during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day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from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the</a:t>
            </a:r>
            <a:endParaRPr sz="800" dirty="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25"/>
              </a:spcBef>
            </a:pPr>
            <a:r>
              <a:rPr sz="800" dirty="0">
                <a:latin typeface="Calibri"/>
                <a:cs typeface="Calibri"/>
              </a:rPr>
              <a:t>water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tap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1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classroom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if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necessary.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12085563" y="7256007"/>
            <a:ext cx="2732405" cy="2315845"/>
          </a:xfrm>
          <a:custGeom>
            <a:avLst/>
            <a:gdLst/>
            <a:ahLst/>
            <a:cxnLst/>
            <a:rect l="l" t="t" r="r" b="b"/>
            <a:pathLst>
              <a:path w="2732405" h="2315845">
                <a:moveTo>
                  <a:pt x="2442484" y="0"/>
                </a:moveTo>
                <a:lnTo>
                  <a:pt x="289438" y="0"/>
                </a:lnTo>
                <a:lnTo>
                  <a:pt x="242515" y="3787"/>
                </a:lnTo>
                <a:lnTo>
                  <a:pt x="197994" y="14751"/>
                </a:lnTo>
                <a:lnTo>
                  <a:pt x="156471" y="32297"/>
                </a:lnTo>
                <a:lnTo>
                  <a:pt x="118545" y="55831"/>
                </a:lnTo>
                <a:lnTo>
                  <a:pt x="84814" y="84757"/>
                </a:lnTo>
                <a:lnTo>
                  <a:pt x="55875" y="118479"/>
                </a:lnTo>
                <a:lnTo>
                  <a:pt x="32326" y="156404"/>
                </a:lnTo>
                <a:lnTo>
                  <a:pt x="14765" y="197935"/>
                </a:lnTo>
                <a:lnTo>
                  <a:pt x="3791" y="242478"/>
                </a:lnTo>
                <a:lnTo>
                  <a:pt x="0" y="289438"/>
                </a:lnTo>
                <a:lnTo>
                  <a:pt x="0" y="2026045"/>
                </a:lnTo>
                <a:lnTo>
                  <a:pt x="3791" y="2072993"/>
                </a:lnTo>
                <a:lnTo>
                  <a:pt x="14765" y="2117531"/>
                </a:lnTo>
                <a:lnTo>
                  <a:pt x="32326" y="2159061"/>
                </a:lnTo>
                <a:lnTo>
                  <a:pt x="55875" y="2196988"/>
                </a:lnTo>
                <a:lnTo>
                  <a:pt x="84814" y="2230716"/>
                </a:lnTo>
                <a:lnTo>
                  <a:pt x="118545" y="2259648"/>
                </a:lnTo>
                <a:lnTo>
                  <a:pt x="156471" y="2283188"/>
                </a:lnTo>
                <a:lnTo>
                  <a:pt x="197994" y="2300741"/>
                </a:lnTo>
                <a:lnTo>
                  <a:pt x="242515" y="2311709"/>
                </a:lnTo>
                <a:lnTo>
                  <a:pt x="289438" y="2315498"/>
                </a:lnTo>
                <a:lnTo>
                  <a:pt x="2442484" y="2315498"/>
                </a:lnTo>
                <a:lnTo>
                  <a:pt x="2489443" y="2311709"/>
                </a:lnTo>
                <a:lnTo>
                  <a:pt x="2533986" y="2300741"/>
                </a:lnTo>
                <a:lnTo>
                  <a:pt x="2575517" y="2283188"/>
                </a:lnTo>
                <a:lnTo>
                  <a:pt x="2613442" y="2259648"/>
                </a:lnTo>
                <a:lnTo>
                  <a:pt x="2647165" y="2230716"/>
                </a:lnTo>
                <a:lnTo>
                  <a:pt x="2676090" y="2196988"/>
                </a:lnTo>
                <a:lnTo>
                  <a:pt x="2699624" y="2159061"/>
                </a:lnTo>
                <a:lnTo>
                  <a:pt x="2717170" y="2117531"/>
                </a:lnTo>
                <a:lnTo>
                  <a:pt x="2728135" y="2072993"/>
                </a:lnTo>
                <a:lnTo>
                  <a:pt x="2731922" y="2026045"/>
                </a:lnTo>
                <a:lnTo>
                  <a:pt x="2731922" y="289438"/>
                </a:lnTo>
                <a:lnTo>
                  <a:pt x="2728135" y="242478"/>
                </a:lnTo>
                <a:lnTo>
                  <a:pt x="2717170" y="197935"/>
                </a:lnTo>
                <a:lnTo>
                  <a:pt x="2699624" y="156404"/>
                </a:lnTo>
                <a:lnTo>
                  <a:pt x="2676090" y="118479"/>
                </a:lnTo>
                <a:lnTo>
                  <a:pt x="2647165" y="84757"/>
                </a:lnTo>
                <a:lnTo>
                  <a:pt x="2613442" y="55831"/>
                </a:lnTo>
                <a:lnTo>
                  <a:pt x="2575517" y="32297"/>
                </a:lnTo>
                <a:lnTo>
                  <a:pt x="2533986" y="14751"/>
                </a:lnTo>
                <a:lnTo>
                  <a:pt x="2489443" y="3787"/>
                </a:lnTo>
                <a:lnTo>
                  <a:pt x="2442484" y="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009644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4" name="object 84"/>
          <p:cNvSpPr txBox="1"/>
          <p:nvPr/>
        </p:nvSpPr>
        <p:spPr>
          <a:xfrm>
            <a:off x="12867904" y="7391778"/>
            <a:ext cx="1167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Attendance</a:t>
            </a:r>
            <a:r>
              <a:rPr sz="90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Information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12157014" y="7670365"/>
            <a:ext cx="2514035" cy="1795492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635" algn="ctr">
              <a:lnSpc>
                <a:spcPct val="101699"/>
              </a:lnSpc>
              <a:spcBef>
                <a:spcPts val="85"/>
              </a:spcBef>
            </a:pPr>
            <a:r>
              <a:rPr sz="950" dirty="0">
                <a:latin typeface="Calibri"/>
                <a:cs typeface="Calibri"/>
              </a:rPr>
              <a:t>Here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at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Queen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Edith,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school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-10" dirty="0">
                <a:latin typeface="Calibri"/>
                <a:cs typeface="Calibri"/>
              </a:rPr>
              <a:t>attendance </a:t>
            </a:r>
            <a:r>
              <a:rPr sz="950" dirty="0">
                <a:latin typeface="Calibri"/>
                <a:cs typeface="Calibri"/>
              </a:rPr>
              <a:t>is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very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-25" dirty="0">
                <a:latin typeface="Calibri"/>
                <a:cs typeface="Calibri"/>
              </a:rPr>
              <a:t>im</a:t>
            </a:r>
            <a:r>
              <a:rPr sz="950" dirty="0">
                <a:latin typeface="Calibri"/>
                <a:cs typeface="Calibri"/>
              </a:rPr>
              <a:t>portant.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The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Headteacher’s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permission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must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spc="-25" dirty="0">
                <a:latin typeface="Calibri"/>
                <a:cs typeface="Calibri"/>
              </a:rPr>
              <a:t>be</a:t>
            </a:r>
            <a:r>
              <a:rPr sz="950" dirty="0">
                <a:latin typeface="Calibri"/>
                <a:cs typeface="Calibri"/>
              </a:rPr>
              <a:t> sought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if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you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wish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to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take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your child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out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of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-10" dirty="0">
                <a:latin typeface="Calibri"/>
                <a:cs typeface="Calibri"/>
              </a:rPr>
              <a:t>school</a:t>
            </a:r>
            <a:r>
              <a:rPr sz="950" dirty="0">
                <a:latin typeface="Calibri"/>
                <a:cs typeface="Calibri"/>
              </a:rPr>
              <a:t> during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term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time.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This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is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done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by completing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spc="-50" dirty="0">
                <a:latin typeface="Calibri"/>
                <a:cs typeface="Calibri"/>
              </a:rPr>
              <a:t>a</a:t>
            </a:r>
            <a:r>
              <a:rPr sz="950" spc="50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form,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available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from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the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school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office.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Each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spc="-10" dirty="0">
                <a:latin typeface="Calibri"/>
                <a:cs typeface="Calibri"/>
              </a:rPr>
              <a:t>applica</a:t>
            </a:r>
            <a:r>
              <a:rPr sz="950" dirty="0">
                <a:latin typeface="Calibri"/>
                <a:cs typeface="Calibri"/>
              </a:rPr>
              <a:t>tion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will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be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looked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at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on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an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individual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basis.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We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spc="-25" dirty="0">
                <a:latin typeface="Calibri"/>
                <a:cs typeface="Calibri"/>
              </a:rPr>
              <a:t>are</a:t>
            </a:r>
            <a:r>
              <a:rPr sz="950" dirty="0">
                <a:latin typeface="Calibri"/>
                <a:cs typeface="Calibri"/>
              </a:rPr>
              <a:t> unable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to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authorise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holidays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in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term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time,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spc="-10" dirty="0">
                <a:latin typeface="Calibri"/>
                <a:cs typeface="Calibri"/>
              </a:rPr>
              <a:t>however,</a:t>
            </a:r>
            <a:r>
              <a:rPr sz="950" dirty="0">
                <a:latin typeface="Calibri"/>
                <a:cs typeface="Calibri"/>
              </a:rPr>
              <a:t> the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Headteacher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is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able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to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authorise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absences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spc="-25" dirty="0">
                <a:latin typeface="Calibri"/>
                <a:cs typeface="Calibri"/>
              </a:rPr>
              <a:t>for</a:t>
            </a:r>
            <a:r>
              <a:rPr sz="950" dirty="0">
                <a:latin typeface="Calibri"/>
                <a:cs typeface="Calibri"/>
              </a:rPr>
              <a:t> exceptional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circumstances.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penalty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notice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may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spc="-25" dirty="0">
                <a:latin typeface="Calibri"/>
                <a:cs typeface="Calibri"/>
              </a:rPr>
              <a:t>be</a:t>
            </a:r>
            <a:r>
              <a:rPr sz="950" dirty="0">
                <a:latin typeface="Calibri"/>
                <a:cs typeface="Calibri"/>
              </a:rPr>
              <a:t> issued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for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3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consecutive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unauthorised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spc="-10" dirty="0">
                <a:latin typeface="Calibri"/>
                <a:cs typeface="Calibri"/>
              </a:rPr>
              <a:t>absences</a:t>
            </a:r>
            <a:r>
              <a:rPr sz="950" dirty="0">
                <a:latin typeface="Calibri"/>
                <a:cs typeface="Calibri"/>
              </a:rPr>
              <a:t> where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the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absences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are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neither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exceptional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spc="-25" dirty="0">
                <a:latin typeface="Calibri"/>
                <a:cs typeface="Calibri"/>
              </a:rPr>
              <a:t>no</a:t>
            </a:r>
            <a:r>
              <a:rPr lang="en-GB" sz="950" spc="-25" dirty="0">
                <a:latin typeface="Calibri"/>
                <a:cs typeface="Calibri"/>
              </a:rPr>
              <a:t>r </a:t>
            </a:r>
            <a:r>
              <a:rPr sz="950" spc="-10" dirty="0">
                <a:latin typeface="Calibri"/>
                <a:cs typeface="Calibri"/>
              </a:rPr>
              <a:t>unavoidable.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12368295" y="6208739"/>
            <a:ext cx="2159635" cy="647700"/>
          </a:xfrm>
          <a:prstGeom prst="rect">
            <a:avLst/>
          </a:prstGeom>
          <a:solidFill>
            <a:srgbClr val="CCECFF"/>
          </a:solidFill>
          <a:ln w="19049">
            <a:solidFill>
              <a:srgbClr val="00AFF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45720" marR="110489">
              <a:lnSpc>
                <a:spcPct val="101699"/>
              </a:lnSpc>
              <a:spcBef>
                <a:spcPts val="315"/>
              </a:spcBef>
            </a:pPr>
            <a:r>
              <a:rPr sz="900" dirty="0">
                <a:latin typeface="Calibri"/>
                <a:cs typeface="Calibri"/>
              </a:rPr>
              <a:t>Please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make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sure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has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healthy</a:t>
            </a:r>
            <a:r>
              <a:rPr sz="900" dirty="0">
                <a:latin typeface="Calibri"/>
                <a:cs typeface="Calibri"/>
              </a:rPr>
              <a:t> snack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morning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break.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piece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fruit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or</a:t>
            </a:r>
            <a:r>
              <a:rPr sz="900" dirty="0">
                <a:latin typeface="Calibri"/>
                <a:cs typeface="Calibri"/>
              </a:rPr>
              <a:t> 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cereal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bar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(no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nuts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please)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are </a:t>
            </a:r>
            <a:r>
              <a:rPr sz="900" spc="-10" dirty="0">
                <a:latin typeface="Calibri"/>
                <a:cs typeface="Calibri"/>
              </a:rPr>
              <a:t>ideal.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0515292C-3D9E-E812-A55B-35AB54C9E8B2}"/>
              </a:ext>
            </a:extLst>
          </p:cNvPr>
          <p:cNvSpPr/>
          <p:nvPr/>
        </p:nvSpPr>
        <p:spPr>
          <a:xfrm>
            <a:off x="171450" y="1826316"/>
            <a:ext cx="4644087" cy="4231277"/>
          </a:xfrm>
          <a:prstGeom prst="roundRect">
            <a:avLst/>
          </a:prstGeom>
          <a:noFill/>
          <a:ln>
            <a:solidFill>
              <a:srgbClr val="0096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B9B5B499-C278-291D-8922-1B64876FEC08}"/>
              </a:ext>
            </a:extLst>
          </p:cNvPr>
          <p:cNvSpPr/>
          <p:nvPr/>
        </p:nvSpPr>
        <p:spPr>
          <a:xfrm>
            <a:off x="4855805" y="583617"/>
            <a:ext cx="2423796" cy="5601155"/>
          </a:xfrm>
          <a:prstGeom prst="roundRect">
            <a:avLst/>
          </a:prstGeom>
          <a:noFill/>
          <a:ln>
            <a:solidFill>
              <a:srgbClr val="0096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0367CC2A-37A7-2E01-8AEF-AFDDE3833FDF}"/>
              </a:ext>
            </a:extLst>
          </p:cNvPr>
          <p:cNvSpPr/>
          <p:nvPr/>
        </p:nvSpPr>
        <p:spPr>
          <a:xfrm>
            <a:off x="307872" y="6184772"/>
            <a:ext cx="6887209" cy="2158156"/>
          </a:xfrm>
          <a:prstGeom prst="roundRect">
            <a:avLst/>
          </a:prstGeom>
          <a:noFill/>
          <a:ln>
            <a:solidFill>
              <a:srgbClr val="0096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8FF8825F-D4F0-324F-EDBD-6E6A0EE1B919}"/>
              </a:ext>
            </a:extLst>
          </p:cNvPr>
          <p:cNvSpPr/>
          <p:nvPr/>
        </p:nvSpPr>
        <p:spPr>
          <a:xfrm>
            <a:off x="421635" y="8468104"/>
            <a:ext cx="1800113" cy="1605157"/>
          </a:xfrm>
          <a:prstGeom prst="roundRect">
            <a:avLst/>
          </a:prstGeom>
          <a:noFill/>
          <a:ln>
            <a:solidFill>
              <a:srgbClr val="0096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B006C2E9-43D7-EDA0-D1C3-08F905B6D5ED}"/>
              </a:ext>
            </a:extLst>
          </p:cNvPr>
          <p:cNvSpPr/>
          <p:nvPr/>
        </p:nvSpPr>
        <p:spPr>
          <a:xfrm>
            <a:off x="8212787" y="8352127"/>
            <a:ext cx="3664567" cy="1110229"/>
          </a:xfrm>
          <a:prstGeom prst="roundRect">
            <a:avLst/>
          </a:prstGeom>
          <a:solidFill>
            <a:schemeClr val="bg1"/>
          </a:solidFill>
          <a:ln>
            <a:solidFill>
              <a:srgbClr val="0096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EFB532F1-3C9D-7174-B56B-30DDE6E2C62D}"/>
              </a:ext>
            </a:extLst>
          </p:cNvPr>
          <p:cNvSpPr/>
          <p:nvPr/>
        </p:nvSpPr>
        <p:spPr>
          <a:xfrm>
            <a:off x="2380517" y="8407229"/>
            <a:ext cx="3003879" cy="1850012"/>
          </a:xfrm>
          <a:prstGeom prst="roundRect">
            <a:avLst/>
          </a:prstGeom>
          <a:noFill/>
          <a:ln>
            <a:solidFill>
              <a:srgbClr val="0096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80E15AE4-5E39-94EA-13C4-E905BDFB05C9}"/>
              </a:ext>
            </a:extLst>
          </p:cNvPr>
          <p:cNvSpPr/>
          <p:nvPr/>
        </p:nvSpPr>
        <p:spPr>
          <a:xfrm>
            <a:off x="5459448" y="8355628"/>
            <a:ext cx="1914923" cy="1953214"/>
          </a:xfrm>
          <a:prstGeom prst="roundRect">
            <a:avLst/>
          </a:prstGeom>
          <a:noFill/>
          <a:ln>
            <a:solidFill>
              <a:srgbClr val="0096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9A22448-9003-D963-195B-659788CFB78F}"/>
              </a:ext>
            </a:extLst>
          </p:cNvPr>
          <p:cNvGrpSpPr/>
          <p:nvPr/>
        </p:nvGrpSpPr>
        <p:grpSpPr>
          <a:xfrm>
            <a:off x="8342763" y="8342928"/>
            <a:ext cx="3629011" cy="905588"/>
            <a:chOff x="8342763" y="8342928"/>
            <a:chExt cx="3629011" cy="905588"/>
          </a:xfrm>
        </p:grpSpPr>
        <p:sp>
          <p:nvSpPr>
            <p:cNvPr id="77" name="object 77"/>
            <p:cNvSpPr txBox="1"/>
            <p:nvPr/>
          </p:nvSpPr>
          <p:spPr>
            <a:xfrm>
              <a:off x="8342763" y="8637268"/>
              <a:ext cx="1341647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b="1" dirty="0">
                  <a:latin typeface="Calibri"/>
                  <a:cs typeface="Calibri"/>
                </a:rPr>
                <a:t>Autumn</a:t>
              </a:r>
              <a:r>
                <a:rPr sz="1000" b="1" spc="-15" dirty="0">
                  <a:latin typeface="Calibri"/>
                  <a:cs typeface="Calibri"/>
                </a:rPr>
                <a:t> </a:t>
              </a:r>
              <a:r>
                <a:rPr sz="1000" b="1" dirty="0">
                  <a:latin typeface="Calibri"/>
                  <a:cs typeface="Calibri"/>
                </a:rPr>
                <a:t>1</a:t>
              </a:r>
              <a:r>
                <a:rPr sz="1000" dirty="0">
                  <a:latin typeface="Calibri"/>
                  <a:cs typeface="Calibri"/>
                </a:rPr>
                <a:t>:</a:t>
              </a:r>
              <a:r>
                <a:rPr sz="1000" spc="145" dirty="0">
                  <a:latin typeface="Calibri"/>
                  <a:cs typeface="Calibri"/>
                </a:rPr>
                <a:t> </a:t>
              </a:r>
              <a:r>
                <a:rPr sz="1000" spc="-10" dirty="0">
                  <a:latin typeface="Calibri"/>
                  <a:cs typeface="Calibri"/>
                </a:rPr>
                <a:t>Changes</a:t>
              </a:r>
              <a:endParaRPr sz="1000" dirty="0">
                <a:latin typeface="Calibri"/>
                <a:cs typeface="Calibri"/>
              </a:endParaRPr>
            </a:p>
          </p:txBody>
        </p:sp>
        <p:sp>
          <p:nvSpPr>
            <p:cNvPr id="78" name="object 78"/>
            <p:cNvSpPr txBox="1"/>
            <p:nvPr/>
          </p:nvSpPr>
          <p:spPr>
            <a:xfrm>
              <a:off x="9298312" y="8342928"/>
              <a:ext cx="2303138" cy="459741"/>
            </a:xfrm>
            <a:prstGeom prst="rect">
              <a:avLst/>
            </a:prstGeom>
          </p:spPr>
          <p:txBody>
            <a:bodyPr vert="horz" wrap="square" lIns="0" tIns="8699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685"/>
                </a:spcBef>
              </a:pPr>
              <a:r>
                <a:rPr sz="1000" b="1" u="sng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Year</a:t>
              </a:r>
              <a:r>
                <a:rPr sz="1000" b="1" u="sng" spc="-15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 </a:t>
              </a:r>
              <a:r>
                <a:rPr sz="1000" b="1" u="sng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4</a:t>
              </a:r>
              <a:r>
                <a:rPr sz="1000" b="1" u="sng" spc="-15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 </a:t>
              </a:r>
              <a:r>
                <a:rPr sz="1000" b="1" u="sng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Topics</a:t>
              </a:r>
              <a:r>
                <a:rPr sz="1000" b="1" u="sng" spc="-20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 </a:t>
              </a:r>
              <a:r>
                <a:rPr sz="1000" b="1" u="sng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2026</a:t>
              </a:r>
              <a:r>
                <a:rPr sz="1000" b="1" u="sng" spc="-10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 </a:t>
              </a:r>
              <a:r>
                <a:rPr sz="1000" b="1" u="sng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-</a:t>
              </a:r>
              <a:r>
                <a:rPr sz="1000" u="sng" spc="-45" dirty="0"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</a:rPr>
                <a:t> </a:t>
              </a:r>
              <a:r>
                <a:rPr sz="1000" b="1" u="sng" spc="-20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2027</a:t>
              </a:r>
              <a:endParaRPr sz="1000" dirty="0">
                <a:latin typeface="Calibri"/>
                <a:cs typeface="Calibri"/>
              </a:endParaRPr>
            </a:p>
            <a:p>
              <a:pPr marL="802005">
                <a:lnSpc>
                  <a:spcPct val="100000"/>
                </a:lnSpc>
                <a:spcBef>
                  <a:spcPts val="530"/>
                </a:spcBef>
              </a:pPr>
              <a:r>
                <a:rPr sz="1000" b="1" dirty="0">
                  <a:latin typeface="Calibri"/>
                  <a:cs typeface="Calibri"/>
                </a:rPr>
                <a:t>Autumn</a:t>
              </a:r>
              <a:r>
                <a:rPr sz="1000" b="1" spc="-25" dirty="0">
                  <a:latin typeface="Calibri"/>
                  <a:cs typeface="Calibri"/>
                </a:rPr>
                <a:t> </a:t>
              </a:r>
              <a:r>
                <a:rPr sz="1000" b="1" dirty="0">
                  <a:latin typeface="Calibri"/>
                  <a:cs typeface="Calibri"/>
                </a:rPr>
                <a:t>2</a:t>
              </a:r>
              <a:r>
                <a:rPr sz="1000" dirty="0">
                  <a:latin typeface="Calibri"/>
                  <a:cs typeface="Calibri"/>
                </a:rPr>
                <a:t>:</a:t>
              </a:r>
              <a:r>
                <a:rPr sz="1000" spc="150" dirty="0">
                  <a:latin typeface="Calibri"/>
                  <a:cs typeface="Calibri"/>
                </a:rPr>
                <a:t> </a:t>
              </a:r>
              <a:r>
                <a:rPr sz="1000" dirty="0">
                  <a:latin typeface="Calibri"/>
                  <a:cs typeface="Calibri"/>
                </a:rPr>
                <a:t>Race</a:t>
              </a:r>
              <a:r>
                <a:rPr sz="1000" spc="-10" dirty="0">
                  <a:latin typeface="Calibri"/>
                  <a:cs typeface="Calibri"/>
                </a:rPr>
                <a:t> </a:t>
              </a:r>
              <a:r>
                <a:rPr sz="1000" dirty="0">
                  <a:latin typeface="Calibri"/>
                  <a:cs typeface="Calibri"/>
                </a:rPr>
                <a:t>to</a:t>
              </a:r>
              <a:r>
                <a:rPr sz="1000" spc="-5" dirty="0">
                  <a:latin typeface="Calibri"/>
                  <a:cs typeface="Calibri"/>
                </a:rPr>
                <a:t> </a:t>
              </a:r>
              <a:r>
                <a:rPr sz="1000" dirty="0">
                  <a:latin typeface="Calibri"/>
                  <a:cs typeface="Calibri"/>
                </a:rPr>
                <a:t>the</a:t>
              </a:r>
              <a:r>
                <a:rPr sz="1000" spc="-10" dirty="0">
                  <a:latin typeface="Calibri"/>
                  <a:cs typeface="Calibri"/>
                </a:rPr>
                <a:t> </a:t>
              </a:r>
              <a:r>
                <a:rPr sz="1000" spc="-20" dirty="0">
                  <a:latin typeface="Calibri"/>
                  <a:cs typeface="Calibri"/>
                </a:rPr>
                <a:t>Pole</a:t>
              </a:r>
              <a:endParaRPr sz="1000" dirty="0">
                <a:latin typeface="Calibri"/>
                <a:cs typeface="Calibri"/>
              </a:endParaRPr>
            </a:p>
          </p:txBody>
        </p:sp>
        <p:sp>
          <p:nvSpPr>
            <p:cNvPr id="79" name="object 79"/>
            <p:cNvSpPr txBox="1"/>
            <p:nvPr/>
          </p:nvSpPr>
          <p:spPr>
            <a:xfrm>
              <a:off x="8342763" y="8775951"/>
              <a:ext cx="1647059" cy="472565"/>
            </a:xfrm>
            <a:prstGeom prst="rect">
              <a:avLst/>
            </a:prstGeom>
          </p:spPr>
          <p:txBody>
            <a:bodyPr vert="horz" wrap="square" lIns="0" tIns="8699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685"/>
                </a:spcBef>
              </a:pPr>
              <a:r>
                <a:rPr sz="1000" b="1" dirty="0">
                  <a:latin typeface="Calibri"/>
                  <a:cs typeface="Calibri"/>
                </a:rPr>
                <a:t>Spring</a:t>
              </a:r>
              <a:r>
                <a:rPr sz="1000" b="1" spc="-5" dirty="0">
                  <a:latin typeface="Calibri"/>
                  <a:cs typeface="Calibri"/>
                </a:rPr>
                <a:t> </a:t>
              </a:r>
              <a:r>
                <a:rPr sz="1000" b="1" dirty="0">
                  <a:latin typeface="Calibri"/>
                  <a:cs typeface="Calibri"/>
                </a:rPr>
                <a:t>1</a:t>
              </a:r>
              <a:r>
                <a:rPr sz="1000" dirty="0">
                  <a:latin typeface="Calibri"/>
                  <a:cs typeface="Calibri"/>
                </a:rPr>
                <a:t>:</a:t>
              </a:r>
              <a:r>
                <a:rPr sz="1000" spc="280" dirty="0">
                  <a:latin typeface="Calibri"/>
                  <a:cs typeface="Calibri"/>
                </a:rPr>
                <a:t>  </a:t>
              </a:r>
              <a:r>
                <a:rPr sz="1000" dirty="0">
                  <a:latin typeface="Calibri"/>
                  <a:cs typeface="Calibri"/>
                </a:rPr>
                <a:t>Across</a:t>
              </a:r>
              <a:r>
                <a:rPr sz="1000" spc="-10" dirty="0">
                  <a:latin typeface="Calibri"/>
                  <a:cs typeface="Calibri"/>
                </a:rPr>
                <a:t> </a:t>
              </a:r>
              <a:r>
                <a:rPr sz="1000" dirty="0">
                  <a:latin typeface="Calibri"/>
                  <a:cs typeface="Calibri"/>
                </a:rPr>
                <a:t>The</a:t>
              </a:r>
              <a:r>
                <a:rPr sz="1000" spc="-10" dirty="0">
                  <a:latin typeface="Calibri"/>
                  <a:cs typeface="Calibri"/>
                </a:rPr>
                <a:t> Atlantic</a:t>
              </a:r>
              <a:endParaRPr sz="1000" dirty="0">
                <a:latin typeface="Calibri"/>
                <a:cs typeface="Calibri"/>
              </a:endParaRPr>
            </a:p>
            <a:p>
              <a:pPr marL="12700">
                <a:lnSpc>
                  <a:spcPct val="100000"/>
                </a:lnSpc>
                <a:spcBef>
                  <a:spcPts val="590"/>
                </a:spcBef>
              </a:pPr>
              <a:r>
                <a:rPr sz="1000" b="1" dirty="0">
                  <a:latin typeface="Calibri"/>
                  <a:cs typeface="Calibri"/>
                </a:rPr>
                <a:t>Summer</a:t>
              </a:r>
              <a:r>
                <a:rPr sz="1000" b="1" spc="-10" dirty="0">
                  <a:latin typeface="Calibri"/>
                  <a:cs typeface="Calibri"/>
                </a:rPr>
                <a:t> </a:t>
              </a:r>
              <a:r>
                <a:rPr sz="1000" b="1" dirty="0">
                  <a:latin typeface="Calibri"/>
                  <a:cs typeface="Calibri"/>
                </a:rPr>
                <a:t>1</a:t>
              </a:r>
              <a:r>
                <a:rPr sz="1000" dirty="0">
                  <a:latin typeface="Calibri"/>
                  <a:cs typeface="Calibri"/>
                </a:rPr>
                <a:t>:</a:t>
              </a:r>
              <a:r>
                <a:rPr sz="1000" spc="35" dirty="0">
                  <a:latin typeface="Calibri"/>
                  <a:cs typeface="Calibri"/>
                </a:rPr>
                <a:t> </a:t>
              </a:r>
              <a:r>
                <a:rPr sz="1000" dirty="0">
                  <a:latin typeface="Calibri"/>
                  <a:cs typeface="Calibri"/>
                </a:rPr>
                <a:t>Roman</a:t>
              </a:r>
              <a:r>
                <a:rPr sz="1000" spc="-10" dirty="0">
                  <a:latin typeface="Calibri"/>
                  <a:cs typeface="Calibri"/>
                </a:rPr>
                <a:t> Britain</a:t>
              </a:r>
              <a:endParaRPr sz="1000" dirty="0">
                <a:latin typeface="Calibri"/>
                <a:cs typeface="Calibri"/>
              </a:endParaRPr>
            </a:p>
          </p:txBody>
        </p:sp>
        <p:sp>
          <p:nvSpPr>
            <p:cNvPr id="80" name="object 80"/>
            <p:cNvSpPr txBox="1"/>
            <p:nvPr/>
          </p:nvSpPr>
          <p:spPr>
            <a:xfrm>
              <a:off x="10080704" y="8763889"/>
              <a:ext cx="1891070" cy="472565"/>
            </a:xfrm>
            <a:prstGeom prst="rect">
              <a:avLst/>
            </a:prstGeom>
          </p:spPr>
          <p:txBody>
            <a:bodyPr vert="horz" wrap="square" lIns="0" tIns="8699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685"/>
                </a:spcBef>
              </a:pPr>
              <a:r>
                <a:rPr sz="1000" b="1" dirty="0">
                  <a:latin typeface="Calibri"/>
                  <a:cs typeface="Calibri"/>
                </a:rPr>
                <a:t>Spring</a:t>
              </a:r>
              <a:r>
                <a:rPr sz="1000" b="1" spc="-20" dirty="0">
                  <a:latin typeface="Calibri"/>
                  <a:cs typeface="Calibri"/>
                </a:rPr>
                <a:t> </a:t>
              </a:r>
              <a:r>
                <a:rPr sz="1000" b="1" dirty="0">
                  <a:latin typeface="Calibri"/>
                  <a:cs typeface="Calibri"/>
                </a:rPr>
                <a:t>2</a:t>
              </a:r>
              <a:r>
                <a:rPr sz="1000" dirty="0">
                  <a:latin typeface="Calibri"/>
                  <a:cs typeface="Calibri"/>
                </a:rPr>
                <a:t>:</a:t>
              </a:r>
              <a:r>
                <a:rPr sz="1000" spc="-5" dirty="0">
                  <a:latin typeface="Calibri"/>
                  <a:cs typeface="Calibri"/>
                </a:rPr>
                <a:t> </a:t>
              </a:r>
              <a:r>
                <a:rPr sz="1000" dirty="0">
                  <a:latin typeface="Calibri"/>
                  <a:cs typeface="Calibri"/>
                </a:rPr>
                <a:t>The</a:t>
              </a:r>
              <a:r>
                <a:rPr sz="1000" spc="-10" dirty="0">
                  <a:latin typeface="Calibri"/>
                  <a:cs typeface="Calibri"/>
                </a:rPr>
                <a:t> </a:t>
              </a:r>
              <a:r>
                <a:rPr sz="1000" dirty="0">
                  <a:latin typeface="Calibri"/>
                  <a:cs typeface="Calibri"/>
                </a:rPr>
                <a:t>Golden</a:t>
              </a:r>
              <a:r>
                <a:rPr sz="1000" spc="-10" dirty="0">
                  <a:latin typeface="Calibri"/>
                  <a:cs typeface="Calibri"/>
                </a:rPr>
                <a:t> </a:t>
              </a:r>
              <a:r>
                <a:rPr sz="1000" dirty="0">
                  <a:latin typeface="Calibri"/>
                  <a:cs typeface="Calibri"/>
                </a:rPr>
                <a:t>Age</a:t>
              </a:r>
              <a:r>
                <a:rPr sz="1000" spc="-10" dirty="0">
                  <a:latin typeface="Calibri"/>
                  <a:cs typeface="Calibri"/>
                </a:rPr>
                <a:t> </a:t>
              </a:r>
              <a:r>
                <a:rPr sz="1000" dirty="0">
                  <a:latin typeface="Calibri"/>
                  <a:cs typeface="Calibri"/>
                </a:rPr>
                <a:t>of</a:t>
              </a:r>
              <a:r>
                <a:rPr sz="1000" spc="-10" dirty="0">
                  <a:latin typeface="Calibri"/>
                  <a:cs typeface="Calibri"/>
                </a:rPr>
                <a:t> </a:t>
              </a:r>
              <a:r>
                <a:rPr sz="1000" spc="-20" dirty="0">
                  <a:latin typeface="Calibri"/>
                  <a:cs typeface="Calibri"/>
                </a:rPr>
                <a:t>Islam</a:t>
              </a:r>
              <a:endParaRPr sz="1000" dirty="0">
                <a:latin typeface="Calibri"/>
                <a:cs typeface="Calibri"/>
              </a:endParaRPr>
            </a:p>
            <a:p>
              <a:pPr marL="12700">
                <a:lnSpc>
                  <a:spcPct val="100000"/>
                </a:lnSpc>
                <a:spcBef>
                  <a:spcPts val="590"/>
                </a:spcBef>
              </a:pPr>
              <a:r>
                <a:rPr sz="1000" b="1" dirty="0">
                  <a:latin typeface="Calibri"/>
                  <a:cs typeface="Calibri"/>
                </a:rPr>
                <a:t>Summer</a:t>
              </a:r>
              <a:r>
                <a:rPr sz="1000" b="1" spc="-15" dirty="0">
                  <a:latin typeface="Calibri"/>
                  <a:cs typeface="Calibri"/>
                </a:rPr>
                <a:t> </a:t>
              </a:r>
              <a:r>
                <a:rPr sz="1000" b="1" dirty="0">
                  <a:latin typeface="Calibri"/>
                  <a:cs typeface="Calibri"/>
                </a:rPr>
                <a:t>2</a:t>
              </a:r>
              <a:r>
                <a:rPr sz="1000" dirty="0">
                  <a:latin typeface="Calibri"/>
                  <a:cs typeface="Calibri"/>
                </a:rPr>
                <a:t>:</a:t>
              </a:r>
              <a:r>
                <a:rPr sz="1000" spc="35" dirty="0">
                  <a:latin typeface="Calibri"/>
                  <a:cs typeface="Calibri"/>
                </a:rPr>
                <a:t> </a:t>
              </a:r>
              <a:r>
                <a:rPr sz="1000" dirty="0">
                  <a:latin typeface="Calibri"/>
                  <a:cs typeface="Calibri"/>
                </a:rPr>
                <a:t>The</a:t>
              </a:r>
              <a:r>
                <a:rPr sz="1000" spc="-15" dirty="0">
                  <a:latin typeface="Calibri"/>
                  <a:cs typeface="Calibri"/>
                </a:rPr>
                <a:t> </a:t>
              </a:r>
              <a:r>
                <a:rPr sz="1000" dirty="0">
                  <a:latin typeface="Calibri"/>
                  <a:cs typeface="Calibri"/>
                </a:rPr>
                <a:t>Great</a:t>
              </a:r>
              <a:r>
                <a:rPr sz="1000" spc="-15" dirty="0">
                  <a:latin typeface="Calibri"/>
                  <a:cs typeface="Calibri"/>
                </a:rPr>
                <a:t> </a:t>
              </a:r>
              <a:r>
                <a:rPr sz="1000" spc="-10" dirty="0">
                  <a:latin typeface="Calibri"/>
                  <a:cs typeface="Calibri"/>
                </a:rPr>
                <a:t>Outdoors</a:t>
              </a:r>
              <a:endParaRPr sz="1000" dirty="0">
                <a:latin typeface="Calibri"/>
                <a:cs typeface="Calibri"/>
              </a:endParaRPr>
            </a:p>
          </p:txBody>
        </p:sp>
      </p:grp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E96373BB-CCD6-5E59-6292-066B060BC11C}"/>
              </a:ext>
            </a:extLst>
          </p:cNvPr>
          <p:cNvSpPr/>
          <p:nvPr/>
        </p:nvSpPr>
        <p:spPr>
          <a:xfrm>
            <a:off x="8129063" y="3714999"/>
            <a:ext cx="3842711" cy="3156744"/>
          </a:xfrm>
          <a:prstGeom prst="roundRect">
            <a:avLst/>
          </a:prstGeom>
          <a:solidFill>
            <a:schemeClr val="bg1"/>
          </a:solidFill>
          <a:ln>
            <a:solidFill>
              <a:srgbClr val="0096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63EFA73-81B6-326E-2C18-B62C824DE2E4}"/>
              </a:ext>
            </a:extLst>
          </p:cNvPr>
          <p:cNvGrpSpPr/>
          <p:nvPr/>
        </p:nvGrpSpPr>
        <p:grpSpPr>
          <a:xfrm>
            <a:off x="8322951" y="3877177"/>
            <a:ext cx="3544570" cy="2862934"/>
            <a:chOff x="8322951" y="3877177"/>
            <a:chExt cx="3544570" cy="2862934"/>
          </a:xfrm>
        </p:grpSpPr>
        <p:sp>
          <p:nvSpPr>
            <p:cNvPr id="60" name="object 60"/>
            <p:cNvSpPr txBox="1"/>
            <p:nvPr/>
          </p:nvSpPr>
          <p:spPr>
            <a:xfrm>
              <a:off x="9702172" y="3877177"/>
              <a:ext cx="833119" cy="17780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000" b="1" u="sng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Our</a:t>
              </a:r>
              <a:r>
                <a:rPr sz="1000" b="1" u="sng" spc="-25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 </a:t>
              </a:r>
              <a:r>
                <a:rPr sz="1000" b="1" u="sng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School</a:t>
              </a:r>
              <a:r>
                <a:rPr sz="1000" b="1" u="sng" spc="-35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 </a:t>
              </a:r>
              <a:r>
                <a:rPr sz="1000" b="1" u="sng" spc="-25" dirty="0">
                  <a:uFill>
                    <a:solidFill>
                      <a:srgbClr val="000000"/>
                    </a:solidFill>
                  </a:uFill>
                  <a:latin typeface="Calibri"/>
                  <a:cs typeface="Calibri"/>
                </a:rPr>
                <a:t>Day</a:t>
              </a:r>
              <a:endParaRPr sz="1000" dirty="0">
                <a:latin typeface="Calibri"/>
                <a:cs typeface="Calibri"/>
              </a:endParaRPr>
            </a:p>
          </p:txBody>
        </p:sp>
        <p:sp>
          <p:nvSpPr>
            <p:cNvPr id="61" name="object 61"/>
            <p:cNvSpPr txBox="1"/>
            <p:nvPr/>
          </p:nvSpPr>
          <p:spPr>
            <a:xfrm>
              <a:off x="8322951" y="4165213"/>
              <a:ext cx="3530600" cy="571118"/>
            </a:xfrm>
            <a:prstGeom prst="rect">
              <a:avLst/>
            </a:prstGeom>
          </p:spPr>
          <p:txBody>
            <a:bodyPr vert="horz" wrap="square" lIns="0" tIns="10795" rIns="0" bIns="0" rtlCol="0">
              <a:spAutoFit/>
            </a:bodyPr>
            <a:lstStyle/>
            <a:p>
              <a:pPr marL="12700" marR="5080">
                <a:lnSpc>
                  <a:spcPct val="101600"/>
                </a:lnSpc>
                <a:spcBef>
                  <a:spcPts val="85"/>
                </a:spcBef>
              </a:pPr>
              <a:r>
                <a:rPr sz="900" dirty="0">
                  <a:latin typeface="Calibri"/>
                  <a:cs typeface="Calibri"/>
                </a:rPr>
                <a:t>Children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need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be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ready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line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up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in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KS2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playground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at </a:t>
              </a:r>
              <a:r>
                <a:rPr sz="900" b="1" dirty="0">
                  <a:latin typeface="Calibri"/>
                  <a:cs typeface="Calibri"/>
                </a:rPr>
                <a:t>8.55am </a:t>
              </a:r>
              <a:r>
                <a:rPr sz="900" spc="-10" dirty="0">
                  <a:latin typeface="Calibri"/>
                  <a:cs typeface="Calibri"/>
                </a:rPr>
                <a:t>where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their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teachers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will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be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waiting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and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ready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take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them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into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class.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Please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also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spc="-25" dirty="0">
                  <a:latin typeface="Calibri"/>
                  <a:cs typeface="Calibri"/>
                </a:rPr>
                <a:t>be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aware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that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lateness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is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spc="-10" dirty="0">
                  <a:latin typeface="Calibri"/>
                  <a:cs typeface="Calibri"/>
                </a:rPr>
                <a:t>officially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noted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in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register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and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if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children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miss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going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spc="-25" dirty="0">
                  <a:latin typeface="Calibri"/>
                  <a:cs typeface="Calibri"/>
                </a:rPr>
                <a:t>in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with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their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class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they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should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come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into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school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via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main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spc="-10" dirty="0">
                  <a:latin typeface="Calibri"/>
                  <a:cs typeface="Calibri"/>
                </a:rPr>
                <a:t>office.</a:t>
              </a:r>
              <a:endParaRPr sz="900" dirty="0">
                <a:latin typeface="Calibri"/>
                <a:cs typeface="Calibri"/>
              </a:endParaRPr>
            </a:p>
          </p:txBody>
        </p:sp>
        <p:sp>
          <p:nvSpPr>
            <p:cNvPr id="62" name="object 62"/>
            <p:cNvSpPr txBox="1"/>
            <p:nvPr/>
          </p:nvSpPr>
          <p:spPr>
            <a:xfrm>
              <a:off x="8322951" y="4823581"/>
              <a:ext cx="3544570" cy="853632"/>
            </a:xfrm>
            <a:prstGeom prst="rect">
              <a:avLst/>
            </a:prstGeom>
          </p:spPr>
          <p:txBody>
            <a:bodyPr vert="horz" wrap="square" lIns="0" tIns="10795" rIns="0" bIns="0" rtlCol="0">
              <a:spAutoFit/>
            </a:bodyPr>
            <a:lstStyle/>
            <a:p>
              <a:pPr marL="12700" marR="5080">
                <a:lnSpc>
                  <a:spcPct val="101699"/>
                </a:lnSpc>
                <a:spcBef>
                  <a:spcPts val="85"/>
                </a:spcBef>
              </a:pPr>
              <a:r>
                <a:rPr sz="900" dirty="0">
                  <a:latin typeface="Calibri"/>
                  <a:cs typeface="Calibri"/>
                </a:rPr>
                <a:t>The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Year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4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school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day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ends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at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b="1" dirty="0">
                  <a:latin typeface="Calibri"/>
                  <a:cs typeface="Calibri"/>
                </a:rPr>
                <a:t>3.30pm</a:t>
              </a:r>
              <a:r>
                <a:rPr sz="900" dirty="0">
                  <a:latin typeface="Calibri"/>
                  <a:cs typeface="Calibri"/>
                </a:rPr>
                <a:t>.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Please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wait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in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KS2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playground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spc="-25" dirty="0">
                  <a:latin typeface="Calibri"/>
                  <a:cs typeface="Calibri"/>
                </a:rPr>
                <a:t>for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your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child.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Children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will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wait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with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 year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group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teacher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until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they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have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spc="-10" dirty="0">
                  <a:latin typeface="Calibri"/>
                  <a:cs typeface="Calibri"/>
                </a:rPr>
                <a:t>safely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been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collected.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If you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have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younger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children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collect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from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KS1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spc="-10" dirty="0">
                  <a:latin typeface="Calibri"/>
                  <a:cs typeface="Calibri"/>
                </a:rPr>
                <a:t>playground,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please</a:t>
              </a:r>
              <a:r>
                <a:rPr sz="900" spc="-2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let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us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know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your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child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can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now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walk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through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school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meet you.</a:t>
              </a:r>
              <a:r>
                <a:rPr sz="900" spc="-10" dirty="0">
                  <a:latin typeface="Calibri"/>
                  <a:cs typeface="Calibri"/>
                </a:rPr>
                <a:t> After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school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Club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children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will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be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escorted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their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zone.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Thank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you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for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your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spc="-10" dirty="0">
                  <a:latin typeface="Calibri"/>
                  <a:cs typeface="Calibri"/>
                </a:rPr>
                <a:t>coopera</a:t>
              </a:r>
              <a:r>
                <a:rPr sz="900" dirty="0">
                  <a:latin typeface="Calibri"/>
                  <a:cs typeface="Calibri"/>
                </a:rPr>
                <a:t>tion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and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patience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with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spc="-10" dirty="0">
                  <a:latin typeface="Calibri"/>
                  <a:cs typeface="Calibri"/>
                </a:rPr>
                <a:t>this.</a:t>
              </a:r>
              <a:endParaRPr sz="900" dirty="0">
                <a:latin typeface="Calibri"/>
                <a:cs typeface="Calibri"/>
              </a:endParaRPr>
            </a:p>
          </p:txBody>
        </p:sp>
        <p:sp>
          <p:nvSpPr>
            <p:cNvPr id="63" name="object 63"/>
            <p:cNvSpPr txBox="1"/>
            <p:nvPr/>
          </p:nvSpPr>
          <p:spPr>
            <a:xfrm>
              <a:off x="8322951" y="5745864"/>
              <a:ext cx="3444240" cy="994247"/>
            </a:xfrm>
            <a:prstGeom prst="rect">
              <a:avLst/>
            </a:prstGeom>
          </p:spPr>
          <p:txBody>
            <a:bodyPr vert="horz" wrap="square" lIns="0" tIns="10160" rIns="0" bIns="0" rtlCol="0">
              <a:spAutoFit/>
            </a:bodyPr>
            <a:lstStyle/>
            <a:p>
              <a:pPr marL="12700" marR="5080">
                <a:lnSpc>
                  <a:spcPct val="101899"/>
                </a:lnSpc>
                <a:spcBef>
                  <a:spcPts val="80"/>
                </a:spcBef>
              </a:pPr>
              <a:r>
                <a:rPr sz="900" dirty="0">
                  <a:latin typeface="Calibri"/>
                  <a:cs typeface="Calibri"/>
                </a:rPr>
                <a:t>If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someone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else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coming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collect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your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child,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please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ensure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that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your </a:t>
              </a:r>
              <a:r>
                <a:rPr sz="900" spc="-10" dirty="0">
                  <a:latin typeface="Calibri"/>
                  <a:cs typeface="Calibri"/>
                </a:rPr>
                <a:t>child’s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class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teacher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has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been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notified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by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calling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or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sending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message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via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</a:t>
              </a:r>
              <a:r>
                <a:rPr sz="900" spc="-10" dirty="0">
                  <a:latin typeface="Calibri"/>
                  <a:cs typeface="Calibri"/>
                </a:rPr>
                <a:t> school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spc="-10" dirty="0">
                  <a:latin typeface="Calibri"/>
                  <a:cs typeface="Calibri"/>
                </a:rPr>
                <a:t>office.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Please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also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contact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school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office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if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your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child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going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be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spc="-10" dirty="0">
                  <a:latin typeface="Calibri"/>
                  <a:cs typeface="Calibri"/>
                </a:rPr>
                <a:t>absent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from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school.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There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are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lots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of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opportunities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for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you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meet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with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us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spc="-10" dirty="0">
                  <a:latin typeface="Calibri"/>
                  <a:cs typeface="Calibri"/>
                </a:rPr>
                <a:t>discuss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your</a:t>
              </a:r>
              <a:r>
                <a:rPr sz="900" spc="-2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child’s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progress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throughout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the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year.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However,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please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phone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make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spc="-25" dirty="0">
                  <a:latin typeface="Calibri"/>
                  <a:cs typeface="Calibri"/>
                </a:rPr>
                <a:t>an</a:t>
              </a:r>
              <a:r>
                <a:rPr sz="900" spc="50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appointment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to</a:t>
              </a:r>
              <a:r>
                <a:rPr sz="900" spc="-1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see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us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if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you</a:t>
              </a:r>
              <a:r>
                <a:rPr sz="900" spc="-2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have</a:t>
              </a:r>
              <a:r>
                <a:rPr sz="900" spc="-5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any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queries</a:t>
              </a:r>
              <a:r>
                <a:rPr sz="900" spc="-10" dirty="0">
                  <a:latin typeface="Calibri"/>
                  <a:cs typeface="Calibri"/>
                </a:rPr>
                <a:t> </a:t>
              </a:r>
              <a:r>
                <a:rPr sz="900" dirty="0">
                  <a:latin typeface="Calibri"/>
                  <a:cs typeface="Calibri"/>
                </a:rPr>
                <a:t>or</a:t>
              </a:r>
              <a:r>
                <a:rPr sz="900" spc="-10" dirty="0">
                  <a:latin typeface="Calibri"/>
                  <a:cs typeface="Calibri"/>
                </a:rPr>
                <a:t> concerns.</a:t>
              </a:r>
              <a:endParaRPr sz="900" dirty="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166" y="812657"/>
            <a:ext cx="6990080" cy="9675495"/>
            <a:chOff x="282189" y="809244"/>
            <a:chExt cx="6990080" cy="9675495"/>
          </a:xfrm>
        </p:grpSpPr>
        <p:sp>
          <p:nvSpPr>
            <p:cNvPr id="3" name="object 3"/>
            <p:cNvSpPr/>
            <p:nvPr/>
          </p:nvSpPr>
          <p:spPr>
            <a:xfrm>
              <a:off x="291714" y="809244"/>
              <a:ext cx="6980555" cy="9665970"/>
            </a:xfrm>
            <a:custGeom>
              <a:avLst/>
              <a:gdLst/>
              <a:ahLst/>
              <a:cxnLst/>
              <a:rect l="l" t="t" r="r" b="b"/>
              <a:pathLst>
                <a:path w="6980555" h="9665970">
                  <a:moveTo>
                    <a:pt x="6737491" y="0"/>
                  </a:moveTo>
                  <a:lnTo>
                    <a:pt x="242364" y="0"/>
                  </a:lnTo>
                  <a:lnTo>
                    <a:pt x="193537" y="4926"/>
                  </a:lnTo>
                  <a:lnTo>
                    <a:pt x="148051" y="19053"/>
                  </a:lnTo>
                  <a:lnTo>
                    <a:pt x="106883" y="41405"/>
                  </a:lnTo>
                  <a:lnTo>
                    <a:pt x="71010" y="71003"/>
                  </a:lnTo>
                  <a:lnTo>
                    <a:pt x="41408" y="106870"/>
                  </a:lnTo>
                  <a:lnTo>
                    <a:pt x="19055" y="148029"/>
                  </a:lnTo>
                  <a:lnTo>
                    <a:pt x="4926" y="193504"/>
                  </a:lnTo>
                  <a:lnTo>
                    <a:pt x="0" y="242315"/>
                  </a:lnTo>
                  <a:lnTo>
                    <a:pt x="0" y="9423473"/>
                  </a:lnTo>
                  <a:lnTo>
                    <a:pt x="4926" y="9472296"/>
                  </a:lnTo>
                  <a:lnTo>
                    <a:pt x="19055" y="9517779"/>
                  </a:lnTo>
                  <a:lnTo>
                    <a:pt x="41408" y="9558945"/>
                  </a:lnTo>
                  <a:lnTo>
                    <a:pt x="71010" y="9594817"/>
                  </a:lnTo>
                  <a:lnTo>
                    <a:pt x="106883" y="9624418"/>
                  </a:lnTo>
                  <a:lnTo>
                    <a:pt x="148051" y="9646771"/>
                  </a:lnTo>
                  <a:lnTo>
                    <a:pt x="193537" y="9660900"/>
                  </a:lnTo>
                  <a:lnTo>
                    <a:pt x="242364" y="9665826"/>
                  </a:lnTo>
                  <a:lnTo>
                    <a:pt x="6737491" y="9665826"/>
                  </a:lnTo>
                  <a:lnTo>
                    <a:pt x="6786334" y="9660900"/>
                  </a:lnTo>
                  <a:lnTo>
                    <a:pt x="6831834" y="9646771"/>
                  </a:lnTo>
                  <a:lnTo>
                    <a:pt x="6873015" y="9624418"/>
                  </a:lnTo>
                  <a:lnTo>
                    <a:pt x="6908899" y="9594817"/>
                  </a:lnTo>
                  <a:lnTo>
                    <a:pt x="6938509" y="9558945"/>
                  </a:lnTo>
                  <a:lnTo>
                    <a:pt x="6960868" y="9517779"/>
                  </a:lnTo>
                  <a:lnTo>
                    <a:pt x="6975001" y="9472296"/>
                  </a:lnTo>
                  <a:lnTo>
                    <a:pt x="6979928" y="9423473"/>
                  </a:lnTo>
                  <a:lnTo>
                    <a:pt x="6979928" y="242315"/>
                  </a:lnTo>
                  <a:lnTo>
                    <a:pt x="6975001" y="193504"/>
                  </a:lnTo>
                  <a:lnTo>
                    <a:pt x="6960868" y="148029"/>
                  </a:lnTo>
                  <a:lnTo>
                    <a:pt x="6938509" y="106870"/>
                  </a:lnTo>
                  <a:lnTo>
                    <a:pt x="6908899" y="71003"/>
                  </a:lnTo>
                  <a:lnTo>
                    <a:pt x="6873015" y="41405"/>
                  </a:lnTo>
                  <a:lnTo>
                    <a:pt x="6831834" y="19053"/>
                  </a:lnTo>
                  <a:lnTo>
                    <a:pt x="6786334" y="4926"/>
                  </a:lnTo>
                  <a:lnTo>
                    <a:pt x="6737491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1714" y="1051560"/>
              <a:ext cx="6737984" cy="9424035"/>
            </a:xfrm>
            <a:custGeom>
              <a:avLst/>
              <a:gdLst/>
              <a:ahLst/>
              <a:cxnLst/>
              <a:rect l="l" t="t" r="r" b="b"/>
              <a:pathLst>
                <a:path w="6737984" h="9424035">
                  <a:moveTo>
                    <a:pt x="0" y="0"/>
                  </a:moveTo>
                  <a:lnTo>
                    <a:pt x="0" y="9181157"/>
                  </a:lnTo>
                  <a:lnTo>
                    <a:pt x="4926" y="9229980"/>
                  </a:lnTo>
                  <a:lnTo>
                    <a:pt x="19055" y="9275463"/>
                  </a:lnTo>
                  <a:lnTo>
                    <a:pt x="41408" y="9316629"/>
                  </a:lnTo>
                  <a:lnTo>
                    <a:pt x="71010" y="9352501"/>
                  </a:lnTo>
                  <a:lnTo>
                    <a:pt x="106883" y="9382102"/>
                  </a:lnTo>
                  <a:lnTo>
                    <a:pt x="148051" y="9404455"/>
                  </a:lnTo>
                  <a:lnTo>
                    <a:pt x="193537" y="9418583"/>
                  </a:lnTo>
                  <a:lnTo>
                    <a:pt x="242364" y="9423510"/>
                  </a:lnTo>
                  <a:lnTo>
                    <a:pt x="6737490" y="9423510"/>
                  </a:lnTo>
                </a:path>
              </a:pathLst>
            </a:custGeom>
            <a:ln w="1904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86412" y="809244"/>
              <a:ext cx="5615940" cy="624205"/>
            </a:xfrm>
            <a:custGeom>
              <a:avLst/>
              <a:gdLst/>
              <a:ahLst/>
              <a:cxnLst/>
              <a:rect l="l" t="t" r="r" b="b"/>
              <a:pathLst>
                <a:path w="5615940" h="624205">
                  <a:moveTo>
                    <a:pt x="5567056" y="0"/>
                  </a:moveTo>
                  <a:lnTo>
                    <a:pt x="49017" y="0"/>
                  </a:lnTo>
                  <a:lnTo>
                    <a:pt x="29946" y="3839"/>
                  </a:lnTo>
                  <a:lnTo>
                    <a:pt x="14364" y="14321"/>
                  </a:lnTo>
                  <a:lnTo>
                    <a:pt x="3855" y="29896"/>
                  </a:lnTo>
                  <a:lnTo>
                    <a:pt x="0" y="49011"/>
                  </a:lnTo>
                  <a:lnTo>
                    <a:pt x="0" y="574791"/>
                  </a:lnTo>
                  <a:lnTo>
                    <a:pt x="3855" y="593849"/>
                  </a:lnTo>
                  <a:lnTo>
                    <a:pt x="14364" y="609386"/>
                  </a:lnTo>
                  <a:lnTo>
                    <a:pt x="29946" y="619848"/>
                  </a:lnTo>
                  <a:lnTo>
                    <a:pt x="49017" y="623681"/>
                  </a:lnTo>
                  <a:lnTo>
                    <a:pt x="5567056" y="623681"/>
                  </a:lnTo>
                  <a:lnTo>
                    <a:pt x="5586100" y="619848"/>
                  </a:lnTo>
                  <a:lnTo>
                    <a:pt x="5601639" y="609386"/>
                  </a:lnTo>
                  <a:lnTo>
                    <a:pt x="5612108" y="593849"/>
                  </a:lnTo>
                  <a:lnTo>
                    <a:pt x="5615945" y="574791"/>
                  </a:lnTo>
                  <a:lnTo>
                    <a:pt x="5615945" y="49011"/>
                  </a:lnTo>
                  <a:lnTo>
                    <a:pt x="5612108" y="29896"/>
                  </a:lnTo>
                  <a:lnTo>
                    <a:pt x="5601639" y="14321"/>
                  </a:lnTo>
                  <a:lnTo>
                    <a:pt x="5586100" y="3839"/>
                  </a:lnTo>
                  <a:lnTo>
                    <a:pt x="55670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86412" y="858256"/>
              <a:ext cx="5601970" cy="574675"/>
            </a:xfrm>
            <a:custGeom>
              <a:avLst/>
              <a:gdLst/>
              <a:ahLst/>
              <a:cxnLst/>
              <a:rect l="l" t="t" r="r" b="b"/>
              <a:pathLst>
                <a:path w="5601970" h="574675">
                  <a:moveTo>
                    <a:pt x="0" y="0"/>
                  </a:moveTo>
                  <a:lnTo>
                    <a:pt x="0" y="525779"/>
                  </a:lnTo>
                  <a:lnTo>
                    <a:pt x="3855" y="544837"/>
                  </a:lnTo>
                  <a:lnTo>
                    <a:pt x="14364" y="560374"/>
                  </a:lnTo>
                  <a:lnTo>
                    <a:pt x="29946" y="570836"/>
                  </a:lnTo>
                  <a:lnTo>
                    <a:pt x="49017" y="574669"/>
                  </a:lnTo>
                  <a:lnTo>
                    <a:pt x="5567056" y="574669"/>
                  </a:lnTo>
                  <a:lnTo>
                    <a:pt x="5586100" y="570836"/>
                  </a:lnTo>
                  <a:lnTo>
                    <a:pt x="5601639" y="560374"/>
                  </a:lnTo>
                </a:path>
              </a:pathLst>
            </a:custGeom>
            <a:ln w="57149">
              <a:solidFill>
                <a:srgbClr val="00AF5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7666" y="1498213"/>
              <a:ext cx="6687184" cy="8780145"/>
            </a:xfrm>
            <a:custGeom>
              <a:avLst/>
              <a:gdLst/>
              <a:ahLst/>
              <a:cxnLst/>
              <a:rect l="l" t="t" r="r" b="b"/>
              <a:pathLst>
                <a:path w="6687184" h="8780145">
                  <a:moveTo>
                    <a:pt x="5851233" y="0"/>
                  </a:moveTo>
                  <a:lnTo>
                    <a:pt x="835865" y="0"/>
                  </a:lnTo>
                  <a:lnTo>
                    <a:pt x="788439" y="1323"/>
                  </a:lnTo>
                  <a:lnTo>
                    <a:pt x="741707" y="5246"/>
                  </a:lnTo>
                  <a:lnTo>
                    <a:pt x="695738" y="11698"/>
                  </a:lnTo>
                  <a:lnTo>
                    <a:pt x="650604" y="20608"/>
                  </a:lnTo>
                  <a:lnTo>
                    <a:pt x="606375" y="31906"/>
                  </a:lnTo>
                  <a:lnTo>
                    <a:pt x="563122" y="45521"/>
                  </a:lnTo>
                  <a:lnTo>
                    <a:pt x="520916" y="61383"/>
                  </a:lnTo>
                  <a:lnTo>
                    <a:pt x="479826" y="79421"/>
                  </a:lnTo>
                  <a:lnTo>
                    <a:pt x="439923" y="99565"/>
                  </a:lnTo>
                  <a:lnTo>
                    <a:pt x="401279" y="121744"/>
                  </a:lnTo>
                  <a:lnTo>
                    <a:pt x="363964" y="145887"/>
                  </a:lnTo>
                  <a:lnTo>
                    <a:pt x="328048" y="171923"/>
                  </a:lnTo>
                  <a:lnTo>
                    <a:pt x="293601" y="199783"/>
                  </a:lnTo>
                  <a:lnTo>
                    <a:pt x="260696" y="229396"/>
                  </a:lnTo>
                  <a:lnTo>
                    <a:pt x="229402" y="260691"/>
                  </a:lnTo>
                  <a:lnTo>
                    <a:pt x="199789" y="293597"/>
                  </a:lnTo>
                  <a:lnTo>
                    <a:pt x="171929" y="328044"/>
                  </a:lnTo>
                  <a:lnTo>
                    <a:pt x="145892" y="363962"/>
                  </a:lnTo>
                  <a:lnTo>
                    <a:pt x="121749" y="401279"/>
                  </a:lnTo>
                  <a:lnTo>
                    <a:pt x="99570" y="439926"/>
                  </a:lnTo>
                  <a:lnTo>
                    <a:pt x="79425" y="479831"/>
                  </a:lnTo>
                  <a:lnTo>
                    <a:pt x="61387" y="520924"/>
                  </a:lnTo>
                  <a:lnTo>
                    <a:pt x="45524" y="563135"/>
                  </a:lnTo>
                  <a:lnTo>
                    <a:pt x="31908" y="606392"/>
                  </a:lnTo>
                  <a:lnTo>
                    <a:pt x="20609" y="650626"/>
                  </a:lnTo>
                  <a:lnTo>
                    <a:pt x="11698" y="695766"/>
                  </a:lnTo>
                  <a:lnTo>
                    <a:pt x="5246" y="741741"/>
                  </a:lnTo>
                  <a:lnTo>
                    <a:pt x="1323" y="788480"/>
                  </a:lnTo>
                  <a:lnTo>
                    <a:pt x="0" y="835913"/>
                  </a:lnTo>
                  <a:lnTo>
                    <a:pt x="0" y="7944121"/>
                  </a:lnTo>
                  <a:lnTo>
                    <a:pt x="1323" y="7991550"/>
                  </a:lnTo>
                  <a:lnTo>
                    <a:pt x="5246" y="8038285"/>
                  </a:lnTo>
                  <a:lnTo>
                    <a:pt x="11698" y="8084256"/>
                  </a:lnTo>
                  <a:lnTo>
                    <a:pt x="20609" y="8129393"/>
                  </a:lnTo>
                  <a:lnTo>
                    <a:pt x="31908" y="8173625"/>
                  </a:lnTo>
                  <a:lnTo>
                    <a:pt x="45524" y="8216880"/>
                  </a:lnTo>
                  <a:lnTo>
                    <a:pt x="61387" y="8259089"/>
                  </a:lnTo>
                  <a:lnTo>
                    <a:pt x="79425" y="8300181"/>
                  </a:lnTo>
                  <a:lnTo>
                    <a:pt x="99570" y="8340085"/>
                  </a:lnTo>
                  <a:lnTo>
                    <a:pt x="121749" y="8378731"/>
                  </a:lnTo>
                  <a:lnTo>
                    <a:pt x="145892" y="8416048"/>
                  </a:lnTo>
                  <a:lnTo>
                    <a:pt x="171929" y="8451966"/>
                  </a:lnTo>
                  <a:lnTo>
                    <a:pt x="199789" y="8486413"/>
                  </a:lnTo>
                  <a:lnTo>
                    <a:pt x="229402" y="8519320"/>
                  </a:lnTo>
                  <a:lnTo>
                    <a:pt x="260696" y="8550615"/>
                  </a:lnTo>
                  <a:lnTo>
                    <a:pt x="293601" y="8580228"/>
                  </a:lnTo>
                  <a:lnTo>
                    <a:pt x="328048" y="8608089"/>
                  </a:lnTo>
                  <a:lnTo>
                    <a:pt x="363964" y="8634127"/>
                  </a:lnTo>
                  <a:lnTo>
                    <a:pt x="401279" y="8658271"/>
                  </a:lnTo>
                  <a:lnTo>
                    <a:pt x="439923" y="8680451"/>
                  </a:lnTo>
                  <a:lnTo>
                    <a:pt x="479826" y="8700595"/>
                  </a:lnTo>
                  <a:lnTo>
                    <a:pt x="520916" y="8718634"/>
                  </a:lnTo>
                  <a:lnTo>
                    <a:pt x="563122" y="8734497"/>
                  </a:lnTo>
                  <a:lnTo>
                    <a:pt x="606375" y="8748114"/>
                  </a:lnTo>
                  <a:lnTo>
                    <a:pt x="650604" y="8759412"/>
                  </a:lnTo>
                  <a:lnTo>
                    <a:pt x="695738" y="8768323"/>
                  </a:lnTo>
                  <a:lnTo>
                    <a:pt x="741707" y="8774776"/>
                  </a:lnTo>
                  <a:lnTo>
                    <a:pt x="788439" y="8778699"/>
                  </a:lnTo>
                  <a:lnTo>
                    <a:pt x="835865" y="8780022"/>
                  </a:lnTo>
                  <a:lnTo>
                    <a:pt x="5851233" y="8780022"/>
                  </a:lnTo>
                  <a:lnTo>
                    <a:pt x="5898663" y="8778699"/>
                  </a:lnTo>
                  <a:lnTo>
                    <a:pt x="5945400" y="8774776"/>
                  </a:lnTo>
                  <a:lnTo>
                    <a:pt x="5991373" y="8768323"/>
                  </a:lnTo>
                  <a:lnTo>
                    <a:pt x="6036511" y="8759412"/>
                  </a:lnTo>
                  <a:lnTo>
                    <a:pt x="6080743" y="8748114"/>
                  </a:lnTo>
                  <a:lnTo>
                    <a:pt x="6124000" y="8734497"/>
                  </a:lnTo>
                  <a:lnTo>
                    <a:pt x="6166209" y="8718634"/>
                  </a:lnTo>
                  <a:lnTo>
                    <a:pt x="6207302" y="8700595"/>
                  </a:lnTo>
                  <a:lnTo>
                    <a:pt x="6247207" y="8680451"/>
                  </a:lnTo>
                  <a:lnTo>
                    <a:pt x="6285853" y="8658271"/>
                  </a:lnTo>
                  <a:lnTo>
                    <a:pt x="6323171" y="8634127"/>
                  </a:lnTo>
                  <a:lnTo>
                    <a:pt x="6359089" y="8608089"/>
                  </a:lnTo>
                  <a:lnTo>
                    <a:pt x="6393537" y="8580228"/>
                  </a:lnTo>
                  <a:lnTo>
                    <a:pt x="6426444" y="8550615"/>
                  </a:lnTo>
                  <a:lnTo>
                    <a:pt x="6457739" y="8519320"/>
                  </a:lnTo>
                  <a:lnTo>
                    <a:pt x="6487353" y="8486413"/>
                  </a:lnTo>
                  <a:lnTo>
                    <a:pt x="6515214" y="8451966"/>
                  </a:lnTo>
                  <a:lnTo>
                    <a:pt x="6541251" y="8416048"/>
                  </a:lnTo>
                  <a:lnTo>
                    <a:pt x="6565395" y="8378731"/>
                  </a:lnTo>
                  <a:lnTo>
                    <a:pt x="6587575" y="8340085"/>
                  </a:lnTo>
                  <a:lnTo>
                    <a:pt x="6607720" y="8300181"/>
                  </a:lnTo>
                  <a:lnTo>
                    <a:pt x="6625759" y="8259089"/>
                  </a:lnTo>
                  <a:lnTo>
                    <a:pt x="6641622" y="8216880"/>
                  </a:lnTo>
                  <a:lnTo>
                    <a:pt x="6655238" y="8173625"/>
                  </a:lnTo>
                  <a:lnTo>
                    <a:pt x="6666537" y="8129393"/>
                  </a:lnTo>
                  <a:lnTo>
                    <a:pt x="6675448" y="8084256"/>
                  </a:lnTo>
                  <a:lnTo>
                    <a:pt x="6681900" y="8038285"/>
                  </a:lnTo>
                  <a:lnTo>
                    <a:pt x="6685823" y="7991550"/>
                  </a:lnTo>
                  <a:lnTo>
                    <a:pt x="6687147" y="7944121"/>
                  </a:lnTo>
                  <a:lnTo>
                    <a:pt x="6687147" y="835913"/>
                  </a:lnTo>
                  <a:lnTo>
                    <a:pt x="6685823" y="788480"/>
                  </a:lnTo>
                  <a:lnTo>
                    <a:pt x="6681900" y="741741"/>
                  </a:lnTo>
                  <a:lnTo>
                    <a:pt x="6675448" y="695766"/>
                  </a:lnTo>
                  <a:lnTo>
                    <a:pt x="6666537" y="650626"/>
                  </a:lnTo>
                  <a:lnTo>
                    <a:pt x="6655238" y="606392"/>
                  </a:lnTo>
                  <a:lnTo>
                    <a:pt x="6641622" y="563135"/>
                  </a:lnTo>
                  <a:lnTo>
                    <a:pt x="6625759" y="520924"/>
                  </a:lnTo>
                  <a:lnTo>
                    <a:pt x="6607720" y="479831"/>
                  </a:lnTo>
                  <a:lnTo>
                    <a:pt x="6587575" y="439926"/>
                  </a:lnTo>
                  <a:lnTo>
                    <a:pt x="6565395" y="401279"/>
                  </a:lnTo>
                  <a:lnTo>
                    <a:pt x="6541251" y="363962"/>
                  </a:lnTo>
                  <a:lnTo>
                    <a:pt x="6515214" y="328044"/>
                  </a:lnTo>
                  <a:lnTo>
                    <a:pt x="6487353" y="293597"/>
                  </a:lnTo>
                  <a:lnTo>
                    <a:pt x="6457739" y="260691"/>
                  </a:lnTo>
                  <a:lnTo>
                    <a:pt x="6426444" y="229396"/>
                  </a:lnTo>
                  <a:lnTo>
                    <a:pt x="6393537" y="199783"/>
                  </a:lnTo>
                  <a:lnTo>
                    <a:pt x="6359089" y="171923"/>
                  </a:lnTo>
                  <a:lnTo>
                    <a:pt x="6323171" y="145887"/>
                  </a:lnTo>
                  <a:lnTo>
                    <a:pt x="6285853" y="121744"/>
                  </a:lnTo>
                  <a:lnTo>
                    <a:pt x="6247207" y="99565"/>
                  </a:lnTo>
                  <a:lnTo>
                    <a:pt x="6207302" y="79421"/>
                  </a:lnTo>
                  <a:lnTo>
                    <a:pt x="6166209" y="61383"/>
                  </a:lnTo>
                  <a:lnTo>
                    <a:pt x="6124000" y="45521"/>
                  </a:lnTo>
                  <a:lnTo>
                    <a:pt x="6080743" y="31906"/>
                  </a:lnTo>
                  <a:lnTo>
                    <a:pt x="6036511" y="20608"/>
                  </a:lnTo>
                  <a:lnTo>
                    <a:pt x="5991373" y="11698"/>
                  </a:lnTo>
                  <a:lnTo>
                    <a:pt x="5945400" y="5246"/>
                  </a:lnTo>
                  <a:lnTo>
                    <a:pt x="5898663" y="1323"/>
                  </a:lnTo>
                  <a:lnTo>
                    <a:pt x="5851233" y="0"/>
                  </a:lnTo>
                  <a:close/>
                </a:path>
              </a:pathLst>
            </a:custGeom>
            <a:solidFill>
              <a:srgbClr val="98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7666" y="2286694"/>
              <a:ext cx="5899150" cy="7992109"/>
            </a:xfrm>
            <a:custGeom>
              <a:avLst/>
              <a:gdLst/>
              <a:ahLst/>
              <a:cxnLst/>
              <a:rect l="l" t="t" r="r" b="b"/>
              <a:pathLst>
                <a:path w="5899150" h="7992109">
                  <a:moveTo>
                    <a:pt x="1323" y="0"/>
                  </a:moveTo>
                  <a:lnTo>
                    <a:pt x="0" y="47433"/>
                  </a:lnTo>
                  <a:lnTo>
                    <a:pt x="0" y="7155640"/>
                  </a:lnTo>
                  <a:lnTo>
                    <a:pt x="1323" y="7203069"/>
                  </a:lnTo>
                  <a:lnTo>
                    <a:pt x="5246" y="7249804"/>
                  </a:lnTo>
                  <a:lnTo>
                    <a:pt x="11698" y="7295776"/>
                  </a:lnTo>
                  <a:lnTo>
                    <a:pt x="20609" y="7340912"/>
                  </a:lnTo>
                  <a:lnTo>
                    <a:pt x="31908" y="7385144"/>
                  </a:lnTo>
                  <a:lnTo>
                    <a:pt x="45524" y="7428399"/>
                  </a:lnTo>
                  <a:lnTo>
                    <a:pt x="61387" y="7470608"/>
                  </a:lnTo>
                  <a:lnTo>
                    <a:pt x="79425" y="7511700"/>
                  </a:lnTo>
                  <a:lnTo>
                    <a:pt x="99570" y="7551604"/>
                  </a:lnTo>
                  <a:lnTo>
                    <a:pt x="121749" y="7590250"/>
                  </a:lnTo>
                  <a:lnTo>
                    <a:pt x="145892" y="7627567"/>
                  </a:lnTo>
                  <a:lnTo>
                    <a:pt x="171929" y="7663485"/>
                  </a:lnTo>
                  <a:lnTo>
                    <a:pt x="199789" y="7697932"/>
                  </a:lnTo>
                  <a:lnTo>
                    <a:pt x="229402" y="7730839"/>
                  </a:lnTo>
                  <a:lnTo>
                    <a:pt x="260696" y="7762134"/>
                  </a:lnTo>
                  <a:lnTo>
                    <a:pt x="293601" y="7791748"/>
                  </a:lnTo>
                  <a:lnTo>
                    <a:pt x="328048" y="7819608"/>
                  </a:lnTo>
                  <a:lnTo>
                    <a:pt x="363964" y="7845646"/>
                  </a:lnTo>
                  <a:lnTo>
                    <a:pt x="401279" y="7869790"/>
                  </a:lnTo>
                  <a:lnTo>
                    <a:pt x="439923" y="7891970"/>
                  </a:lnTo>
                  <a:lnTo>
                    <a:pt x="479826" y="7912114"/>
                  </a:lnTo>
                  <a:lnTo>
                    <a:pt x="520916" y="7930154"/>
                  </a:lnTo>
                  <a:lnTo>
                    <a:pt x="563122" y="7946017"/>
                  </a:lnTo>
                  <a:lnTo>
                    <a:pt x="606375" y="7959633"/>
                  </a:lnTo>
                  <a:lnTo>
                    <a:pt x="650604" y="7970932"/>
                  </a:lnTo>
                  <a:lnTo>
                    <a:pt x="695738" y="7979843"/>
                  </a:lnTo>
                  <a:lnTo>
                    <a:pt x="741707" y="7986295"/>
                  </a:lnTo>
                  <a:lnTo>
                    <a:pt x="788439" y="7990218"/>
                  </a:lnTo>
                  <a:lnTo>
                    <a:pt x="835865" y="7991542"/>
                  </a:lnTo>
                  <a:lnTo>
                    <a:pt x="5851233" y="7991542"/>
                  </a:lnTo>
                  <a:lnTo>
                    <a:pt x="5898663" y="7990218"/>
                  </a:lnTo>
                </a:path>
              </a:pathLst>
            </a:custGeom>
            <a:ln w="19049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68755" y="886705"/>
            <a:ext cx="477901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i="1" dirty="0">
                <a:solidFill>
                  <a:srgbClr val="000000"/>
                </a:solidFill>
                <a:latin typeface="Berlin Sans FB"/>
                <a:cs typeface="Berlin Sans FB"/>
              </a:rPr>
              <a:t>What</a:t>
            </a:r>
            <a:r>
              <a:rPr sz="260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1" dirty="0">
                <a:solidFill>
                  <a:srgbClr val="000000"/>
                </a:solidFill>
                <a:latin typeface="Berlin Sans FB"/>
                <a:cs typeface="Berlin Sans FB"/>
              </a:rPr>
              <a:t>will</a:t>
            </a:r>
            <a:r>
              <a:rPr sz="2600" spc="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1" dirty="0">
                <a:solidFill>
                  <a:srgbClr val="000000"/>
                </a:solidFill>
                <a:latin typeface="Berlin Sans FB"/>
                <a:cs typeface="Berlin Sans FB"/>
              </a:rPr>
              <a:t>my</a:t>
            </a:r>
            <a:r>
              <a:rPr sz="2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1" dirty="0">
                <a:solidFill>
                  <a:srgbClr val="000000"/>
                </a:solidFill>
                <a:latin typeface="Berlin Sans FB"/>
                <a:cs typeface="Berlin Sans FB"/>
              </a:rPr>
              <a:t>child</a:t>
            </a:r>
            <a:r>
              <a:rPr sz="260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1" dirty="0">
                <a:solidFill>
                  <a:srgbClr val="000000"/>
                </a:solidFill>
                <a:latin typeface="Berlin Sans FB"/>
                <a:cs typeface="Berlin Sans FB"/>
              </a:rPr>
              <a:t>learn</a:t>
            </a:r>
            <a:r>
              <a:rPr sz="260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1" dirty="0">
                <a:solidFill>
                  <a:srgbClr val="000000"/>
                </a:solidFill>
                <a:latin typeface="Berlin Sans FB"/>
                <a:cs typeface="Berlin Sans FB"/>
              </a:rPr>
              <a:t>in</a:t>
            </a:r>
            <a:r>
              <a:rPr sz="2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1" dirty="0">
                <a:solidFill>
                  <a:srgbClr val="000000"/>
                </a:solidFill>
                <a:latin typeface="Berlin Sans FB"/>
                <a:cs typeface="Berlin Sans FB"/>
              </a:rPr>
              <a:t>Year</a:t>
            </a:r>
            <a:r>
              <a:rPr sz="26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600" i="1" spc="-25" dirty="0">
                <a:solidFill>
                  <a:srgbClr val="000000"/>
                </a:solidFill>
                <a:latin typeface="Berlin Sans FB"/>
                <a:cs typeface="Berlin Sans FB"/>
              </a:rPr>
              <a:t>4?</a:t>
            </a:r>
            <a:endParaRPr sz="2600">
              <a:latin typeface="Berlin Sans FB"/>
              <a:cs typeface="Berlin Sans FB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80591" y="1578602"/>
            <a:ext cx="32372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By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the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end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of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Year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4, your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child should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be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able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to…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45073" y="812657"/>
            <a:ext cx="2797175" cy="3796665"/>
            <a:chOff x="545073" y="812657"/>
            <a:chExt cx="2797175" cy="379666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073" y="812657"/>
              <a:ext cx="609868" cy="63373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62393" y="1815327"/>
              <a:ext cx="2566670" cy="2781300"/>
            </a:xfrm>
            <a:custGeom>
              <a:avLst/>
              <a:gdLst/>
              <a:ahLst/>
              <a:cxnLst/>
              <a:rect l="l" t="t" r="r" b="b"/>
              <a:pathLst>
                <a:path w="2566670" h="2781300">
                  <a:moveTo>
                    <a:pt x="427780" y="0"/>
                  </a:moveTo>
                  <a:lnTo>
                    <a:pt x="381173" y="2510"/>
                  </a:lnTo>
                  <a:lnTo>
                    <a:pt x="336019" y="9867"/>
                  </a:lnTo>
                  <a:lnTo>
                    <a:pt x="292578" y="21809"/>
                  </a:lnTo>
                  <a:lnTo>
                    <a:pt x="251112" y="38076"/>
                  </a:lnTo>
                  <a:lnTo>
                    <a:pt x="211882" y="58406"/>
                  </a:lnTo>
                  <a:lnTo>
                    <a:pt x="175149" y="82538"/>
                  </a:lnTo>
                  <a:lnTo>
                    <a:pt x="141174" y="110212"/>
                  </a:lnTo>
                  <a:lnTo>
                    <a:pt x="110219" y="141166"/>
                  </a:lnTo>
                  <a:lnTo>
                    <a:pt x="82543" y="175139"/>
                  </a:lnTo>
                  <a:lnTo>
                    <a:pt x="58410" y="211869"/>
                  </a:lnTo>
                  <a:lnTo>
                    <a:pt x="38078" y="251097"/>
                  </a:lnTo>
                  <a:lnTo>
                    <a:pt x="21810" y="292561"/>
                  </a:lnTo>
                  <a:lnTo>
                    <a:pt x="9867" y="335999"/>
                  </a:lnTo>
                  <a:lnTo>
                    <a:pt x="2510" y="381151"/>
                  </a:lnTo>
                  <a:lnTo>
                    <a:pt x="0" y="427756"/>
                  </a:lnTo>
                  <a:lnTo>
                    <a:pt x="0" y="2353574"/>
                  </a:lnTo>
                  <a:lnTo>
                    <a:pt x="2510" y="2400178"/>
                  </a:lnTo>
                  <a:lnTo>
                    <a:pt x="9867" y="2445329"/>
                  </a:lnTo>
                  <a:lnTo>
                    <a:pt x="21810" y="2488766"/>
                  </a:lnTo>
                  <a:lnTo>
                    <a:pt x="38078" y="2530227"/>
                  </a:lnTo>
                  <a:lnTo>
                    <a:pt x="58410" y="2569452"/>
                  </a:lnTo>
                  <a:lnTo>
                    <a:pt x="82543" y="2606180"/>
                  </a:lnTo>
                  <a:lnTo>
                    <a:pt x="110219" y="2640150"/>
                  </a:lnTo>
                  <a:lnTo>
                    <a:pt x="141174" y="2671101"/>
                  </a:lnTo>
                  <a:lnTo>
                    <a:pt x="175149" y="2698771"/>
                  </a:lnTo>
                  <a:lnTo>
                    <a:pt x="211882" y="2722901"/>
                  </a:lnTo>
                  <a:lnTo>
                    <a:pt x="251112" y="2743228"/>
                  </a:lnTo>
                  <a:lnTo>
                    <a:pt x="292578" y="2759493"/>
                  </a:lnTo>
                  <a:lnTo>
                    <a:pt x="336019" y="2771434"/>
                  </a:lnTo>
                  <a:lnTo>
                    <a:pt x="381173" y="2778790"/>
                  </a:lnTo>
                  <a:lnTo>
                    <a:pt x="427780" y="2781299"/>
                  </a:lnTo>
                  <a:lnTo>
                    <a:pt x="2138921" y="2781299"/>
                  </a:lnTo>
                  <a:lnTo>
                    <a:pt x="2185528" y="2778790"/>
                  </a:lnTo>
                  <a:lnTo>
                    <a:pt x="2230682" y="2771434"/>
                  </a:lnTo>
                  <a:lnTo>
                    <a:pt x="2274121" y="2759493"/>
                  </a:lnTo>
                  <a:lnTo>
                    <a:pt x="2315584" y="2743228"/>
                  </a:lnTo>
                  <a:lnTo>
                    <a:pt x="2354811" y="2722901"/>
                  </a:lnTo>
                  <a:lnTo>
                    <a:pt x="2391540" y="2698771"/>
                  </a:lnTo>
                  <a:lnTo>
                    <a:pt x="2425511" y="2671101"/>
                  </a:lnTo>
                  <a:lnTo>
                    <a:pt x="2456462" y="2640150"/>
                  </a:lnTo>
                  <a:lnTo>
                    <a:pt x="2484133" y="2606180"/>
                  </a:lnTo>
                  <a:lnTo>
                    <a:pt x="2508263" y="2569452"/>
                  </a:lnTo>
                  <a:lnTo>
                    <a:pt x="2528591" y="2530227"/>
                  </a:lnTo>
                  <a:lnTo>
                    <a:pt x="2544856" y="2488766"/>
                  </a:lnTo>
                  <a:lnTo>
                    <a:pt x="2556797" y="2445329"/>
                  </a:lnTo>
                  <a:lnTo>
                    <a:pt x="2564152" y="2400178"/>
                  </a:lnTo>
                  <a:lnTo>
                    <a:pt x="2566662" y="2353574"/>
                  </a:lnTo>
                  <a:lnTo>
                    <a:pt x="2566662" y="427756"/>
                  </a:lnTo>
                  <a:lnTo>
                    <a:pt x="2564152" y="381151"/>
                  </a:lnTo>
                  <a:lnTo>
                    <a:pt x="2556797" y="335999"/>
                  </a:lnTo>
                  <a:lnTo>
                    <a:pt x="2544856" y="292561"/>
                  </a:lnTo>
                  <a:lnTo>
                    <a:pt x="2528591" y="251097"/>
                  </a:lnTo>
                  <a:lnTo>
                    <a:pt x="2508263" y="211869"/>
                  </a:lnTo>
                  <a:lnTo>
                    <a:pt x="2484133" y="175139"/>
                  </a:lnTo>
                  <a:lnTo>
                    <a:pt x="2456462" y="141166"/>
                  </a:lnTo>
                  <a:lnTo>
                    <a:pt x="2425511" y="110212"/>
                  </a:lnTo>
                  <a:lnTo>
                    <a:pt x="2391540" y="82538"/>
                  </a:lnTo>
                  <a:lnTo>
                    <a:pt x="2354811" y="58406"/>
                  </a:lnTo>
                  <a:lnTo>
                    <a:pt x="2315584" y="38076"/>
                  </a:lnTo>
                  <a:lnTo>
                    <a:pt x="2274121" y="21809"/>
                  </a:lnTo>
                  <a:lnTo>
                    <a:pt x="2230682" y="9867"/>
                  </a:lnTo>
                  <a:lnTo>
                    <a:pt x="2185528" y="2510"/>
                  </a:lnTo>
                  <a:lnTo>
                    <a:pt x="2138921" y="0"/>
                  </a:lnTo>
                  <a:lnTo>
                    <a:pt x="427780" y="0"/>
                  </a:lnTo>
                  <a:close/>
                </a:path>
              </a:pathLst>
            </a:custGeom>
            <a:ln w="2539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05194" y="1819132"/>
            <a:ext cx="2524299" cy="27115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9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Reading</a:t>
            </a:r>
            <a:endParaRPr sz="900" dirty="0">
              <a:latin typeface="Calibri"/>
              <a:cs typeface="Calibri"/>
            </a:endParaRPr>
          </a:p>
          <a:p>
            <a:pPr marL="184150" marR="108585" indent="-171450">
              <a:lnSpc>
                <a:spcPct val="1014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Usually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read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fluently,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decoding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longer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words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3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support</a:t>
            </a:r>
            <a:r>
              <a:rPr lang="en-GB" sz="750" spc="-10" dirty="0">
                <a:latin typeface="Calibri"/>
                <a:cs typeface="Calibri"/>
              </a:rPr>
              <a:t>, </a:t>
            </a:r>
            <a:r>
              <a:rPr sz="750" dirty="0">
                <a:latin typeface="Calibri"/>
                <a:cs typeface="Calibri"/>
              </a:rPr>
              <a:t>testing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out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different</a:t>
            </a:r>
            <a:r>
              <a:rPr sz="75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pronunciations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marR="108585" indent="-171450">
              <a:lnSpc>
                <a:spcPct val="1014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Apply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their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growing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knowledge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root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words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prefixes</a:t>
            </a:r>
            <a:r>
              <a:rPr lang="en-GB"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root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words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suffixes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/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word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endings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read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-20" dirty="0" err="1">
                <a:latin typeface="Calibri"/>
                <a:cs typeface="Calibri"/>
              </a:rPr>
              <a:t>alou</a:t>
            </a:r>
            <a:r>
              <a:rPr lang="en-GB" sz="750" spc="-20" dirty="0">
                <a:latin typeface="Calibri"/>
                <a:cs typeface="Calibri"/>
              </a:rPr>
              <a:t>d a</a:t>
            </a:r>
            <a:r>
              <a:rPr sz="750" dirty="0" err="1">
                <a:latin typeface="Calibri"/>
                <a:cs typeface="Calibri"/>
              </a:rPr>
              <a:t>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understand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meaning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new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words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they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meet</a:t>
            </a:r>
            <a:r>
              <a:rPr lang="en-GB" sz="750" spc="-20" dirty="0">
                <a:latin typeface="Calibri"/>
                <a:cs typeface="Calibri"/>
              </a:rPr>
              <a:t>.</a:t>
            </a:r>
            <a:r>
              <a:rPr sz="750" spc="500" dirty="0">
                <a:latin typeface="Calibri"/>
                <a:cs typeface="Calibri"/>
              </a:rPr>
              <a:t> </a:t>
            </a:r>
            <a:endParaRPr lang="en-GB" sz="750" spc="500" dirty="0">
              <a:latin typeface="Calibri"/>
              <a:cs typeface="Calibri"/>
            </a:endParaRPr>
          </a:p>
          <a:p>
            <a:pPr marL="184150" marR="108585" indent="-171450">
              <a:lnSpc>
                <a:spcPct val="1014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Read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most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Y3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/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4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common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exception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words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noting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un</a:t>
            </a:r>
            <a:r>
              <a:rPr lang="en-GB" sz="750" spc="-20" dirty="0">
                <a:latin typeface="Calibri"/>
                <a:cs typeface="Calibri"/>
              </a:rPr>
              <a:t>us</a:t>
            </a:r>
            <a:r>
              <a:rPr sz="750" dirty="0" err="1">
                <a:latin typeface="Calibri"/>
                <a:cs typeface="Calibri"/>
              </a:rPr>
              <a:t>ual</a:t>
            </a:r>
            <a:r>
              <a:rPr sz="75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correspondences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between</a:t>
            </a:r>
            <a:r>
              <a:rPr sz="750" dirty="0">
                <a:latin typeface="Calibri"/>
                <a:cs typeface="Calibri"/>
              </a:rPr>
              <a:t> spelling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 sound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an</a:t>
            </a:r>
            <a:r>
              <a:rPr lang="en-GB" sz="750" spc="-25" dirty="0">
                <a:latin typeface="Calibri"/>
                <a:cs typeface="Calibri"/>
              </a:rPr>
              <a:t>d w</a:t>
            </a:r>
            <a:r>
              <a:rPr sz="750" dirty="0">
                <a:latin typeface="Calibri"/>
                <a:cs typeface="Calibri"/>
              </a:rPr>
              <a:t>here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these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occur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word</a:t>
            </a:r>
            <a:r>
              <a:rPr lang="en-GB" sz="750" spc="-20" dirty="0">
                <a:latin typeface="Calibri"/>
                <a:cs typeface="Calibri"/>
              </a:rPr>
              <a:t>.</a:t>
            </a:r>
          </a:p>
          <a:p>
            <a:pPr marL="184150" marR="108585" indent="-171450">
              <a:lnSpc>
                <a:spcPct val="1014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Develop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positive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attitude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 reading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understanding</a:t>
            </a:r>
            <a:r>
              <a:rPr sz="750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of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what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they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read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by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reading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awareness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20" dirty="0" err="1">
                <a:latin typeface="Calibri"/>
                <a:cs typeface="Calibri"/>
              </a:rPr>
              <a:t>audi</a:t>
            </a:r>
            <a:r>
              <a:rPr lang="en-GB" sz="750" spc="-20" dirty="0">
                <a:latin typeface="Calibri"/>
                <a:cs typeface="Calibri"/>
              </a:rPr>
              <a:t>e</a:t>
            </a:r>
            <a:r>
              <a:rPr sz="750" dirty="0" err="1">
                <a:latin typeface="Calibri"/>
                <a:cs typeface="Calibri"/>
              </a:rPr>
              <a:t>nce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e.g.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changes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-10" dirty="0">
                <a:latin typeface="Calibri"/>
                <a:cs typeface="Calibri"/>
              </a:rPr>
              <a:t> intonation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pace;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reading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books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20" dirty="0" err="1">
                <a:latin typeface="Calibri"/>
                <a:cs typeface="Calibri"/>
              </a:rPr>
              <a:t>tha</a:t>
            </a:r>
            <a:r>
              <a:rPr lang="en-GB" sz="750" spc="-20" dirty="0">
                <a:latin typeface="Calibri"/>
                <a:cs typeface="Calibri"/>
              </a:rPr>
              <a:t>t a</a:t>
            </a:r>
            <a:r>
              <a:rPr sz="750" dirty="0">
                <a:latin typeface="Calibri"/>
                <a:cs typeface="Calibri"/>
              </a:rPr>
              <a:t>re</a:t>
            </a:r>
            <a:r>
              <a:rPr lang="en-GB" sz="750" spc="-10" dirty="0">
                <a:latin typeface="Calibri"/>
                <a:cs typeface="Calibri"/>
              </a:rPr>
              <a:t> str</a:t>
            </a:r>
            <a:r>
              <a:rPr sz="750" spc="-10" dirty="0" err="1">
                <a:latin typeface="Calibri"/>
                <a:cs typeface="Calibri"/>
              </a:rPr>
              <a:t>uctured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different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ways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for a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range</a:t>
            </a:r>
            <a:r>
              <a:rPr sz="750" dirty="0">
                <a:latin typeface="Calibri"/>
                <a:cs typeface="Calibri"/>
              </a:rPr>
              <a:t> of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purpose</a:t>
            </a:r>
            <a:r>
              <a:rPr lang="en-GB" sz="750" spc="-10" dirty="0">
                <a:latin typeface="Calibri"/>
                <a:cs typeface="Calibri"/>
              </a:rPr>
              <a:t>s and p</a:t>
            </a:r>
            <a:r>
              <a:rPr sz="750" spc="-10" dirty="0" err="1">
                <a:latin typeface="Calibri"/>
                <a:cs typeface="Calibri"/>
              </a:rPr>
              <a:t>articipating</a:t>
            </a:r>
            <a:r>
              <a:rPr sz="750" dirty="0">
                <a:latin typeface="Calibri"/>
                <a:cs typeface="Calibri"/>
              </a:rPr>
              <a:t> in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discussion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about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them;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using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 err="1">
                <a:latin typeface="Calibri"/>
                <a:cs typeface="Calibri"/>
              </a:rPr>
              <a:t>appropr</a:t>
            </a:r>
            <a:r>
              <a:rPr lang="en-GB" sz="750" spc="-10" dirty="0" err="1">
                <a:latin typeface="Calibri"/>
                <a:cs typeface="Calibri"/>
              </a:rPr>
              <a:t>iate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terminology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when</a:t>
            </a:r>
            <a:r>
              <a:rPr sz="750" spc="-10" dirty="0">
                <a:latin typeface="Calibri"/>
                <a:cs typeface="Calibri"/>
              </a:rPr>
              <a:t> discussing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texts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e.g.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plot,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character</a:t>
            </a:r>
            <a:r>
              <a:rPr lang="en-GB" sz="750" spc="-10" dirty="0">
                <a:latin typeface="Calibri"/>
                <a:cs typeface="Calibri"/>
              </a:rPr>
              <a:t>, </a:t>
            </a:r>
            <a:r>
              <a:rPr sz="750" spc="-10" dirty="0">
                <a:latin typeface="Calibri"/>
                <a:cs typeface="Calibri"/>
              </a:rPr>
              <a:t>setting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marR="108585" indent="-171450">
              <a:lnSpc>
                <a:spcPct val="1014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Understand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what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they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read,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books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they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can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read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independently,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by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predicting what might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happen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from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detail</a:t>
            </a:r>
            <a:r>
              <a:rPr lang="en-GB" sz="750" spc="-10" dirty="0">
                <a:latin typeface="Calibri"/>
                <a:cs typeface="Calibri"/>
              </a:rPr>
              <a:t>s </a:t>
            </a:r>
            <a:r>
              <a:rPr lang="en-GB" sz="750" spc="-10" dirty="0" err="1">
                <a:latin typeface="Calibri"/>
                <a:cs typeface="Calibri"/>
              </a:rPr>
              <a:t>s</a:t>
            </a:r>
            <a:r>
              <a:rPr sz="750" dirty="0" err="1">
                <a:latin typeface="Calibri"/>
                <a:cs typeface="Calibri"/>
              </a:rPr>
              <a:t>tated</a:t>
            </a:r>
            <a:r>
              <a:rPr sz="750" spc="-3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applied;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draw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simple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inferences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evidence</a:t>
            </a:r>
            <a:r>
              <a:rPr lang="en-GB"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such</a:t>
            </a:r>
            <a:r>
              <a:rPr sz="750" spc="-4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as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inferring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characters’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feelings</a:t>
            </a:r>
            <a:endParaRPr lang="en-GB" sz="750" spc="-10" dirty="0">
              <a:latin typeface="Calibri"/>
              <a:cs typeface="Calibri"/>
            </a:endParaRPr>
          </a:p>
          <a:p>
            <a:pPr marL="184150" marR="108585" indent="-171450">
              <a:lnSpc>
                <a:spcPct val="1014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Retrieve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 record </a:t>
            </a:r>
            <a:r>
              <a:rPr sz="750" spc="-10" dirty="0">
                <a:latin typeface="Calibri"/>
                <a:cs typeface="Calibri"/>
              </a:rPr>
              <a:t>information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from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non-fiction</a:t>
            </a:r>
            <a:r>
              <a:rPr sz="750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using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conventions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such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indexes,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contents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page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0" dirty="0">
                <a:latin typeface="Calibri"/>
                <a:cs typeface="Calibri"/>
              </a:rPr>
              <a:t> glossaries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46534" y="1878848"/>
            <a:ext cx="6414135" cy="8263255"/>
          </a:xfrm>
          <a:custGeom>
            <a:avLst/>
            <a:gdLst/>
            <a:ahLst/>
            <a:cxnLst/>
            <a:rect l="l" t="t" r="r" b="b"/>
            <a:pathLst>
              <a:path w="6414134" h="8263255">
                <a:moveTo>
                  <a:pt x="3121377" y="0"/>
                </a:moveTo>
                <a:lnTo>
                  <a:pt x="3073791" y="2403"/>
                </a:lnTo>
                <a:lnTo>
                  <a:pt x="3027579" y="9456"/>
                </a:lnTo>
                <a:lnTo>
                  <a:pt x="2982974" y="20925"/>
                </a:lnTo>
                <a:lnTo>
                  <a:pt x="2940211" y="36577"/>
                </a:lnTo>
                <a:lnTo>
                  <a:pt x="2899524" y="56177"/>
                </a:lnTo>
                <a:lnTo>
                  <a:pt x="2861146" y="79491"/>
                </a:lnTo>
                <a:lnTo>
                  <a:pt x="2825313" y="106285"/>
                </a:lnTo>
                <a:lnTo>
                  <a:pt x="2792258" y="136325"/>
                </a:lnTo>
                <a:lnTo>
                  <a:pt x="2762215" y="169378"/>
                </a:lnTo>
                <a:lnTo>
                  <a:pt x="2735418" y="205208"/>
                </a:lnTo>
                <a:lnTo>
                  <a:pt x="2712101" y="243583"/>
                </a:lnTo>
                <a:lnTo>
                  <a:pt x="2692499" y="284268"/>
                </a:lnTo>
                <a:lnTo>
                  <a:pt x="2676846" y="327029"/>
                </a:lnTo>
                <a:lnTo>
                  <a:pt x="2665375" y="371632"/>
                </a:lnTo>
                <a:lnTo>
                  <a:pt x="2658320" y="417844"/>
                </a:lnTo>
                <a:lnTo>
                  <a:pt x="2655917" y="465429"/>
                </a:lnTo>
                <a:lnTo>
                  <a:pt x="2655917" y="2327147"/>
                </a:lnTo>
                <a:lnTo>
                  <a:pt x="2658320" y="2374733"/>
                </a:lnTo>
                <a:lnTo>
                  <a:pt x="2665375" y="2420944"/>
                </a:lnTo>
                <a:lnTo>
                  <a:pt x="2676846" y="2465548"/>
                </a:lnTo>
                <a:lnTo>
                  <a:pt x="2692499" y="2508309"/>
                </a:lnTo>
                <a:lnTo>
                  <a:pt x="2712101" y="2548994"/>
                </a:lnTo>
                <a:lnTo>
                  <a:pt x="2735418" y="2587368"/>
                </a:lnTo>
                <a:lnTo>
                  <a:pt x="2762215" y="2623199"/>
                </a:lnTo>
                <a:lnTo>
                  <a:pt x="2792258" y="2656251"/>
                </a:lnTo>
                <a:lnTo>
                  <a:pt x="2825313" y="2686292"/>
                </a:lnTo>
                <a:lnTo>
                  <a:pt x="2861146" y="2713086"/>
                </a:lnTo>
                <a:lnTo>
                  <a:pt x="2899524" y="2736400"/>
                </a:lnTo>
                <a:lnTo>
                  <a:pt x="2940211" y="2756000"/>
                </a:lnTo>
                <a:lnTo>
                  <a:pt x="2982974" y="2771651"/>
                </a:lnTo>
                <a:lnTo>
                  <a:pt x="3027579" y="2783121"/>
                </a:lnTo>
                <a:lnTo>
                  <a:pt x="3073791" y="2790174"/>
                </a:lnTo>
                <a:lnTo>
                  <a:pt x="3121377" y="2792577"/>
                </a:lnTo>
                <a:lnTo>
                  <a:pt x="5948641" y="2792577"/>
                </a:lnTo>
                <a:lnTo>
                  <a:pt x="5996210" y="2790174"/>
                </a:lnTo>
                <a:lnTo>
                  <a:pt x="6042407" y="2783121"/>
                </a:lnTo>
                <a:lnTo>
                  <a:pt x="6086998" y="2771651"/>
                </a:lnTo>
                <a:lnTo>
                  <a:pt x="6129749" y="2756000"/>
                </a:lnTo>
                <a:lnTo>
                  <a:pt x="6170425" y="2736400"/>
                </a:lnTo>
                <a:lnTo>
                  <a:pt x="6208793" y="2713086"/>
                </a:lnTo>
                <a:lnTo>
                  <a:pt x="6244617" y="2686292"/>
                </a:lnTo>
                <a:lnTo>
                  <a:pt x="6277665" y="2656251"/>
                </a:lnTo>
                <a:lnTo>
                  <a:pt x="6307701" y="2623199"/>
                </a:lnTo>
                <a:lnTo>
                  <a:pt x="6334493" y="2587368"/>
                </a:lnTo>
                <a:lnTo>
                  <a:pt x="6357804" y="2548994"/>
                </a:lnTo>
                <a:lnTo>
                  <a:pt x="6377403" y="2508309"/>
                </a:lnTo>
                <a:lnTo>
                  <a:pt x="6393054" y="2465548"/>
                </a:lnTo>
                <a:lnTo>
                  <a:pt x="6404523" y="2420944"/>
                </a:lnTo>
                <a:lnTo>
                  <a:pt x="6411576" y="2374733"/>
                </a:lnTo>
                <a:lnTo>
                  <a:pt x="6413979" y="2327147"/>
                </a:lnTo>
                <a:lnTo>
                  <a:pt x="6413979" y="465429"/>
                </a:lnTo>
                <a:lnTo>
                  <a:pt x="6411576" y="417844"/>
                </a:lnTo>
                <a:lnTo>
                  <a:pt x="6404523" y="371632"/>
                </a:lnTo>
                <a:lnTo>
                  <a:pt x="6393054" y="327029"/>
                </a:lnTo>
                <a:lnTo>
                  <a:pt x="6377403" y="284268"/>
                </a:lnTo>
                <a:lnTo>
                  <a:pt x="6357804" y="243583"/>
                </a:lnTo>
                <a:lnTo>
                  <a:pt x="6334493" y="205208"/>
                </a:lnTo>
                <a:lnTo>
                  <a:pt x="6307701" y="169378"/>
                </a:lnTo>
                <a:lnTo>
                  <a:pt x="6277665" y="136325"/>
                </a:lnTo>
                <a:lnTo>
                  <a:pt x="6244617" y="106285"/>
                </a:lnTo>
                <a:lnTo>
                  <a:pt x="6208793" y="79491"/>
                </a:lnTo>
                <a:lnTo>
                  <a:pt x="6170425" y="56177"/>
                </a:lnTo>
                <a:lnTo>
                  <a:pt x="6129749" y="36577"/>
                </a:lnTo>
                <a:lnTo>
                  <a:pt x="6086998" y="20925"/>
                </a:lnTo>
                <a:lnTo>
                  <a:pt x="6042407" y="9456"/>
                </a:lnTo>
                <a:lnTo>
                  <a:pt x="5996210" y="2403"/>
                </a:lnTo>
                <a:lnTo>
                  <a:pt x="5948641" y="0"/>
                </a:lnTo>
                <a:lnTo>
                  <a:pt x="3121377" y="0"/>
                </a:lnTo>
                <a:close/>
              </a:path>
              <a:path w="6414134" h="8263255">
                <a:moveTo>
                  <a:pt x="526005" y="2737865"/>
                </a:moveTo>
                <a:lnTo>
                  <a:pt x="478134" y="2740016"/>
                </a:lnTo>
                <a:lnTo>
                  <a:pt x="431465" y="2746343"/>
                </a:lnTo>
                <a:lnTo>
                  <a:pt x="386186" y="2756660"/>
                </a:lnTo>
                <a:lnTo>
                  <a:pt x="342481" y="2770783"/>
                </a:lnTo>
                <a:lnTo>
                  <a:pt x="300536" y="2788524"/>
                </a:lnTo>
                <a:lnTo>
                  <a:pt x="260538" y="2809699"/>
                </a:lnTo>
                <a:lnTo>
                  <a:pt x="222671" y="2834120"/>
                </a:lnTo>
                <a:lnTo>
                  <a:pt x="187123" y="2861603"/>
                </a:lnTo>
                <a:lnTo>
                  <a:pt x="154078" y="2891961"/>
                </a:lnTo>
                <a:lnTo>
                  <a:pt x="123722" y="2925008"/>
                </a:lnTo>
                <a:lnTo>
                  <a:pt x="96242" y="2960559"/>
                </a:lnTo>
                <a:lnTo>
                  <a:pt x="71823" y="2998427"/>
                </a:lnTo>
                <a:lnTo>
                  <a:pt x="50652" y="3038426"/>
                </a:lnTo>
                <a:lnTo>
                  <a:pt x="32912" y="3080371"/>
                </a:lnTo>
                <a:lnTo>
                  <a:pt x="18792" y="3124076"/>
                </a:lnTo>
                <a:lnTo>
                  <a:pt x="8475" y="3169355"/>
                </a:lnTo>
                <a:lnTo>
                  <a:pt x="2149" y="3216021"/>
                </a:lnTo>
                <a:lnTo>
                  <a:pt x="0" y="3263889"/>
                </a:lnTo>
                <a:lnTo>
                  <a:pt x="0" y="7737161"/>
                </a:lnTo>
                <a:lnTo>
                  <a:pt x="2149" y="7785037"/>
                </a:lnTo>
                <a:lnTo>
                  <a:pt x="8475" y="7831708"/>
                </a:lnTo>
                <a:lnTo>
                  <a:pt x="18792" y="7876991"/>
                </a:lnTo>
                <a:lnTo>
                  <a:pt x="32912" y="7920699"/>
                </a:lnTo>
                <a:lnTo>
                  <a:pt x="50652" y="7962646"/>
                </a:lnTo>
                <a:lnTo>
                  <a:pt x="71823" y="8002646"/>
                </a:lnTo>
                <a:lnTo>
                  <a:pt x="96242" y="8040514"/>
                </a:lnTo>
                <a:lnTo>
                  <a:pt x="123722" y="8076064"/>
                </a:lnTo>
                <a:lnTo>
                  <a:pt x="154078" y="8109110"/>
                </a:lnTo>
                <a:lnTo>
                  <a:pt x="187123" y="8139466"/>
                </a:lnTo>
                <a:lnTo>
                  <a:pt x="222671" y="8166947"/>
                </a:lnTo>
                <a:lnTo>
                  <a:pt x="260538" y="8191366"/>
                </a:lnTo>
                <a:lnTo>
                  <a:pt x="300536" y="8212539"/>
                </a:lnTo>
                <a:lnTo>
                  <a:pt x="342481" y="8230278"/>
                </a:lnTo>
                <a:lnTo>
                  <a:pt x="386186" y="8244399"/>
                </a:lnTo>
                <a:lnTo>
                  <a:pt x="431465" y="8254715"/>
                </a:lnTo>
                <a:lnTo>
                  <a:pt x="478134" y="8261041"/>
                </a:lnTo>
                <a:lnTo>
                  <a:pt x="526005" y="8263191"/>
                </a:lnTo>
                <a:lnTo>
                  <a:pt x="2630131" y="8263191"/>
                </a:lnTo>
                <a:lnTo>
                  <a:pt x="2678022" y="8261041"/>
                </a:lnTo>
                <a:lnTo>
                  <a:pt x="2724707" y="8254715"/>
                </a:lnTo>
                <a:lnTo>
                  <a:pt x="2769999" y="8244399"/>
                </a:lnTo>
                <a:lnTo>
                  <a:pt x="2813714" y="8230278"/>
                </a:lnTo>
                <a:lnTo>
                  <a:pt x="2855666" y="8212539"/>
                </a:lnTo>
                <a:lnTo>
                  <a:pt x="2895669" y="8191366"/>
                </a:lnTo>
                <a:lnTo>
                  <a:pt x="2933538" y="8166947"/>
                </a:lnTo>
                <a:lnTo>
                  <a:pt x="2969087" y="8139466"/>
                </a:lnTo>
                <a:lnTo>
                  <a:pt x="3002132" y="8109110"/>
                </a:lnTo>
                <a:lnTo>
                  <a:pt x="3032485" y="8076064"/>
                </a:lnTo>
                <a:lnTo>
                  <a:pt x="3059962" y="8040514"/>
                </a:lnTo>
                <a:lnTo>
                  <a:pt x="3084378" y="8002646"/>
                </a:lnTo>
                <a:lnTo>
                  <a:pt x="3105546" y="7962646"/>
                </a:lnTo>
                <a:lnTo>
                  <a:pt x="3123281" y="7920699"/>
                </a:lnTo>
                <a:lnTo>
                  <a:pt x="3137398" y="7876991"/>
                </a:lnTo>
                <a:lnTo>
                  <a:pt x="3147712" y="7831708"/>
                </a:lnTo>
                <a:lnTo>
                  <a:pt x="3154036" y="7785037"/>
                </a:lnTo>
                <a:lnTo>
                  <a:pt x="3156185" y="7737161"/>
                </a:lnTo>
                <a:lnTo>
                  <a:pt x="3156185" y="3263889"/>
                </a:lnTo>
                <a:lnTo>
                  <a:pt x="3154036" y="3216021"/>
                </a:lnTo>
                <a:lnTo>
                  <a:pt x="3147712" y="3169355"/>
                </a:lnTo>
                <a:lnTo>
                  <a:pt x="3137398" y="3124076"/>
                </a:lnTo>
                <a:lnTo>
                  <a:pt x="3123281" y="3080371"/>
                </a:lnTo>
                <a:lnTo>
                  <a:pt x="3105546" y="3038426"/>
                </a:lnTo>
                <a:lnTo>
                  <a:pt x="3084378" y="2998427"/>
                </a:lnTo>
                <a:lnTo>
                  <a:pt x="3059962" y="2960559"/>
                </a:lnTo>
                <a:lnTo>
                  <a:pt x="3032485" y="2925008"/>
                </a:lnTo>
                <a:lnTo>
                  <a:pt x="3002132" y="2891961"/>
                </a:lnTo>
                <a:lnTo>
                  <a:pt x="2969087" y="2861603"/>
                </a:lnTo>
                <a:lnTo>
                  <a:pt x="2933538" y="2834120"/>
                </a:lnTo>
                <a:lnTo>
                  <a:pt x="2895669" y="2809699"/>
                </a:lnTo>
                <a:lnTo>
                  <a:pt x="2855666" y="2788524"/>
                </a:lnTo>
                <a:lnTo>
                  <a:pt x="2813714" y="2770783"/>
                </a:lnTo>
                <a:lnTo>
                  <a:pt x="2769999" y="2756660"/>
                </a:lnTo>
                <a:lnTo>
                  <a:pt x="2724707" y="2746343"/>
                </a:lnTo>
                <a:lnTo>
                  <a:pt x="2678022" y="2740016"/>
                </a:lnTo>
                <a:lnTo>
                  <a:pt x="2630131" y="2737865"/>
                </a:lnTo>
                <a:lnTo>
                  <a:pt x="526005" y="2737865"/>
                </a:lnTo>
                <a:close/>
              </a:path>
            </a:pathLst>
          </a:custGeom>
          <a:ln w="25399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91281" y="6522203"/>
            <a:ext cx="2989910" cy="7067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750" b="1" dirty="0">
                <a:latin typeface="Calibri"/>
                <a:cs typeface="Calibri"/>
              </a:rPr>
              <a:t>Number</a:t>
            </a:r>
            <a:r>
              <a:rPr sz="750" b="1" spc="-10" dirty="0">
                <a:latin typeface="Calibri"/>
                <a:cs typeface="Calibri"/>
              </a:rPr>
              <a:t> </a:t>
            </a:r>
            <a:r>
              <a:rPr sz="750" b="1" dirty="0">
                <a:latin typeface="Calibri"/>
                <a:cs typeface="Calibri"/>
              </a:rPr>
              <a:t>-</a:t>
            </a:r>
            <a:r>
              <a:rPr sz="750" spc="-35" dirty="0">
                <a:latin typeface="Times New Roman"/>
                <a:cs typeface="Times New Roman"/>
              </a:rPr>
              <a:t> </a:t>
            </a:r>
            <a:r>
              <a:rPr sz="750" b="1" dirty="0">
                <a:latin typeface="Calibri"/>
                <a:cs typeface="Calibri"/>
              </a:rPr>
              <a:t>Addition</a:t>
            </a:r>
            <a:r>
              <a:rPr sz="750" b="1" spc="-25" dirty="0">
                <a:latin typeface="Calibri"/>
                <a:cs typeface="Calibri"/>
              </a:rPr>
              <a:t> </a:t>
            </a:r>
            <a:r>
              <a:rPr sz="750" b="1" dirty="0">
                <a:latin typeface="Calibri"/>
                <a:cs typeface="Calibri"/>
              </a:rPr>
              <a:t>and</a:t>
            </a:r>
            <a:r>
              <a:rPr sz="750" b="1" spc="-20" dirty="0">
                <a:latin typeface="Calibri"/>
                <a:cs typeface="Calibri"/>
              </a:rPr>
              <a:t> </a:t>
            </a:r>
            <a:r>
              <a:rPr sz="750" b="1" spc="-10" dirty="0">
                <a:latin typeface="Calibri"/>
                <a:cs typeface="Calibri"/>
              </a:rPr>
              <a:t>Subtraction</a:t>
            </a:r>
            <a:endParaRPr sz="750" dirty="0">
              <a:latin typeface="Calibri"/>
              <a:cs typeface="Calibri"/>
            </a:endParaRPr>
          </a:p>
          <a:p>
            <a:pPr marL="184150" marR="5080" indent="-171450" algn="just">
              <a:lnSpc>
                <a:spcPct val="1014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Add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subtract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numbers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up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4</a:t>
            </a:r>
            <a:r>
              <a:rPr lang="en-GB" sz="750" spc="-20" dirty="0">
                <a:latin typeface="Calibri"/>
                <a:cs typeface="Calibri"/>
              </a:rPr>
              <a:t>-</a:t>
            </a:r>
            <a:r>
              <a:rPr sz="750" dirty="0">
                <a:latin typeface="Calibri"/>
                <a:cs typeface="Calibri"/>
              </a:rPr>
              <a:t>digits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using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formal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methods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lang="en-GB" sz="750" spc="-25" dirty="0">
                <a:latin typeface="Calibri"/>
                <a:cs typeface="Calibri"/>
              </a:rPr>
              <a:t>of c</a:t>
            </a:r>
            <a:r>
              <a:rPr sz="750" spc="-10" dirty="0" err="1">
                <a:latin typeface="Calibri"/>
                <a:cs typeface="Calibri"/>
              </a:rPr>
              <a:t>olumnar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addition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subtraction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where </a:t>
            </a:r>
            <a:r>
              <a:rPr sz="750" spc="-10" dirty="0">
                <a:latin typeface="Calibri"/>
                <a:cs typeface="Calibri"/>
              </a:rPr>
              <a:t>appropriate</a:t>
            </a:r>
            <a:r>
              <a:rPr lang="en-GB" sz="750" dirty="0">
                <a:latin typeface="Calibri"/>
                <a:cs typeface="Calibri"/>
              </a:rPr>
              <a:t>.</a:t>
            </a:r>
          </a:p>
          <a:p>
            <a:pPr marL="184150" marR="5080" indent="-171450" algn="just">
              <a:lnSpc>
                <a:spcPct val="1014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Estimate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use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inverse</a:t>
            </a:r>
            <a:r>
              <a:rPr sz="750" spc="-10" dirty="0">
                <a:latin typeface="Calibri"/>
                <a:cs typeface="Calibri"/>
              </a:rPr>
              <a:t> operations</a:t>
            </a:r>
            <a:r>
              <a:rPr sz="750" dirty="0">
                <a:latin typeface="Calibri"/>
                <a:cs typeface="Calibri"/>
              </a:rPr>
              <a:t> to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check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answers to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calculation</a:t>
            </a:r>
            <a:endParaRPr lang="en-GB" sz="750" spc="500" dirty="0">
              <a:latin typeface="Calibri"/>
              <a:cs typeface="Calibri"/>
            </a:endParaRPr>
          </a:p>
          <a:p>
            <a:pPr marL="184150" marR="5080" indent="-171450" algn="just">
              <a:lnSpc>
                <a:spcPct val="1014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Solve </a:t>
            </a:r>
            <a:r>
              <a:rPr sz="750" spc="-10" dirty="0">
                <a:latin typeface="Calibri"/>
                <a:cs typeface="Calibri"/>
              </a:rPr>
              <a:t>addition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 </a:t>
            </a:r>
            <a:r>
              <a:rPr sz="750" spc="-10" dirty="0">
                <a:latin typeface="Calibri"/>
                <a:cs typeface="Calibri"/>
              </a:rPr>
              <a:t>subtraction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two-step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problems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context,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deciding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which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operations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methods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use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why</a:t>
            </a:r>
            <a:r>
              <a:rPr lang="en-GB" sz="750" spc="-25" dirty="0">
                <a:latin typeface="Calibri"/>
                <a:cs typeface="Calibri"/>
              </a:rPr>
              <a:t>.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1049" y="7286216"/>
            <a:ext cx="3108567" cy="15192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b="1" dirty="0">
                <a:latin typeface="Calibri"/>
                <a:cs typeface="Calibri"/>
              </a:rPr>
              <a:t>Number</a:t>
            </a:r>
            <a:r>
              <a:rPr sz="750" b="1" spc="10" dirty="0">
                <a:latin typeface="Calibri"/>
                <a:cs typeface="Calibri"/>
              </a:rPr>
              <a:t> </a:t>
            </a:r>
            <a:r>
              <a:rPr sz="750" b="1" dirty="0">
                <a:latin typeface="Calibri"/>
                <a:cs typeface="Calibri"/>
              </a:rPr>
              <a:t>-</a:t>
            </a:r>
            <a:r>
              <a:rPr sz="750" spc="-20" dirty="0">
                <a:latin typeface="Times New Roman"/>
                <a:cs typeface="Times New Roman"/>
              </a:rPr>
              <a:t> </a:t>
            </a:r>
            <a:r>
              <a:rPr sz="750" b="1" spc="-10" dirty="0">
                <a:latin typeface="Calibri"/>
                <a:cs typeface="Calibri"/>
              </a:rPr>
              <a:t>Multiplication</a:t>
            </a:r>
            <a:r>
              <a:rPr sz="750" b="1" dirty="0">
                <a:latin typeface="Calibri"/>
                <a:cs typeface="Calibri"/>
              </a:rPr>
              <a:t> and</a:t>
            </a:r>
            <a:r>
              <a:rPr sz="750" b="1" spc="-5" dirty="0">
                <a:latin typeface="Calibri"/>
                <a:cs typeface="Calibri"/>
              </a:rPr>
              <a:t> </a:t>
            </a:r>
            <a:r>
              <a:rPr sz="750" b="1" spc="-10" dirty="0">
                <a:latin typeface="Calibri"/>
                <a:cs typeface="Calibri"/>
              </a:rPr>
              <a:t>Division</a:t>
            </a:r>
            <a:endParaRPr sz="750" dirty="0">
              <a:latin typeface="Calibri"/>
              <a:cs typeface="Calibri"/>
            </a:endParaRPr>
          </a:p>
          <a:p>
            <a:pPr marL="184150" marR="16510" indent="-171450">
              <a:lnSpc>
                <a:spcPct val="101400"/>
              </a:lnSpc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Recall </a:t>
            </a:r>
            <a:r>
              <a:rPr sz="750" spc="-10" dirty="0">
                <a:latin typeface="Calibri"/>
                <a:cs typeface="Calibri"/>
              </a:rPr>
              <a:t>multiplication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division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facts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for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multiplications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tables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up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12</a:t>
            </a:r>
            <a:r>
              <a:rPr lang="en-GB" sz="750" spc="-5" dirty="0">
                <a:latin typeface="Calibri"/>
                <a:cs typeface="Calibri"/>
              </a:rPr>
              <a:t>x</a:t>
            </a:r>
            <a:r>
              <a:rPr sz="750" spc="-25" dirty="0">
                <a:latin typeface="Calibri"/>
                <a:cs typeface="Calibri"/>
              </a:rPr>
              <a:t>12</a:t>
            </a:r>
            <a:endParaRPr sz="750" dirty="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Use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place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value,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known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derived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facts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multiply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divide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mentally,</a:t>
            </a:r>
            <a:r>
              <a:rPr lang="en-GB"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including</a:t>
            </a:r>
            <a:r>
              <a:rPr sz="750" spc="30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multiplying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by 0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1;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dividing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by 1;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multiplying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together </a:t>
            </a:r>
            <a:r>
              <a:rPr sz="750" spc="-20" dirty="0">
                <a:latin typeface="Calibri"/>
                <a:cs typeface="Calibri"/>
              </a:rPr>
              <a:t>three</a:t>
            </a:r>
            <a:r>
              <a:rPr lang="en-GB" sz="75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numbers</a:t>
            </a:r>
            <a:endParaRPr sz="750" dirty="0">
              <a:latin typeface="Calibri"/>
              <a:cs typeface="Calibri"/>
            </a:endParaRPr>
          </a:p>
          <a:p>
            <a:pPr marL="184150" marR="82550" indent="-171450" algn="just">
              <a:lnSpc>
                <a:spcPct val="101400"/>
              </a:lnSpc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Recognise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use factor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pairs and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commutativity</a:t>
            </a:r>
            <a:r>
              <a:rPr sz="750" dirty="0">
                <a:latin typeface="Calibri"/>
                <a:cs typeface="Calibri"/>
              </a:rPr>
              <a:t> in mental </a:t>
            </a:r>
            <a:r>
              <a:rPr sz="750" spc="-10" dirty="0">
                <a:latin typeface="Calibri"/>
                <a:cs typeface="Calibri"/>
              </a:rPr>
              <a:t>calculations</a:t>
            </a:r>
            <a:r>
              <a:rPr lang="en-GB" sz="750" spc="-10" dirty="0">
                <a:latin typeface="Calibri"/>
                <a:cs typeface="Calibri"/>
              </a:rPr>
              <a:t>.</a:t>
            </a:r>
            <a:endParaRPr lang="en-GB" sz="750" spc="500" dirty="0">
              <a:latin typeface="Calibri"/>
              <a:cs typeface="Calibri"/>
            </a:endParaRPr>
          </a:p>
          <a:p>
            <a:pPr marL="184150" marR="82550" indent="-171450" algn="just">
              <a:lnSpc>
                <a:spcPct val="101400"/>
              </a:lnSpc>
              <a:buFont typeface="Arial" panose="020B0604020202020204" pitchFamily="34" charset="0"/>
              <a:buChar char="•"/>
            </a:pPr>
            <a:r>
              <a:rPr lang="en-GB" sz="750" dirty="0">
                <a:latin typeface="Calibri"/>
                <a:cs typeface="Calibri"/>
              </a:rPr>
              <a:t>Mu</a:t>
            </a:r>
            <a:r>
              <a:rPr sz="750" dirty="0" err="1">
                <a:latin typeface="Calibri"/>
                <a:cs typeface="Calibri"/>
              </a:rPr>
              <a:t>ltiply</a:t>
            </a:r>
            <a:r>
              <a:rPr sz="750" spc="-10" dirty="0">
                <a:latin typeface="Calibri"/>
                <a:cs typeface="Calibri"/>
              </a:rPr>
              <a:t> two-</a:t>
            </a:r>
            <a:r>
              <a:rPr sz="750" dirty="0">
                <a:latin typeface="Calibri"/>
                <a:cs typeface="Calibri"/>
              </a:rPr>
              <a:t>digit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0" dirty="0">
                <a:latin typeface="Calibri"/>
                <a:cs typeface="Calibri"/>
              </a:rPr>
              <a:t> three-</a:t>
            </a:r>
            <a:r>
              <a:rPr sz="750" dirty="0">
                <a:latin typeface="Calibri"/>
                <a:cs typeface="Calibri"/>
              </a:rPr>
              <a:t>digit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numbers by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one-</a:t>
            </a:r>
            <a:r>
              <a:rPr sz="750" dirty="0">
                <a:latin typeface="Calibri"/>
                <a:cs typeface="Calibri"/>
              </a:rPr>
              <a:t>digit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number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20" dirty="0" err="1">
                <a:latin typeface="Calibri"/>
                <a:cs typeface="Calibri"/>
              </a:rPr>
              <a:t>usin</a:t>
            </a:r>
            <a:r>
              <a:rPr lang="en-GB" sz="750" spc="-20" dirty="0">
                <a:latin typeface="Calibri"/>
                <a:cs typeface="Calibri"/>
              </a:rPr>
              <a:t>g n</a:t>
            </a:r>
            <a:r>
              <a:rPr sz="750" dirty="0" err="1">
                <a:latin typeface="Calibri"/>
                <a:cs typeface="Calibri"/>
              </a:rPr>
              <a:t>ormal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written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layout</a:t>
            </a:r>
            <a:endParaRPr sz="750" dirty="0">
              <a:latin typeface="Calibri"/>
              <a:cs typeface="Calibri"/>
            </a:endParaRPr>
          </a:p>
          <a:p>
            <a:pPr marL="184150" marR="21590" indent="-171450">
              <a:lnSpc>
                <a:spcPct val="101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Solve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problems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involving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multiplying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adding, </a:t>
            </a:r>
            <a:r>
              <a:rPr sz="750" spc="-10" dirty="0">
                <a:latin typeface="Calibri"/>
                <a:cs typeface="Calibri"/>
              </a:rPr>
              <a:t>including</a:t>
            </a:r>
            <a:r>
              <a:rPr sz="750" dirty="0">
                <a:latin typeface="Calibri"/>
                <a:cs typeface="Calibri"/>
              </a:rPr>
              <a:t> using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the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distributive</a:t>
            </a:r>
            <a:r>
              <a:rPr sz="750" dirty="0">
                <a:latin typeface="Calibri"/>
                <a:cs typeface="Calibri"/>
              </a:rPr>
              <a:t> law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 multiply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two-</a:t>
            </a:r>
            <a:r>
              <a:rPr sz="750" dirty="0">
                <a:latin typeface="Calibri"/>
                <a:cs typeface="Calibri"/>
              </a:rPr>
              <a:t>digit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numbers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by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one digit,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integer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 err="1">
                <a:latin typeface="Calibri"/>
                <a:cs typeface="Calibri"/>
              </a:rPr>
              <a:t>scalin</a:t>
            </a:r>
            <a:r>
              <a:rPr lang="en-GB" sz="750" spc="-10" dirty="0">
                <a:latin typeface="Calibri"/>
                <a:cs typeface="Calibri"/>
              </a:rPr>
              <a:t>g p</a:t>
            </a:r>
            <a:r>
              <a:rPr sz="750" spc="-10" dirty="0" err="1">
                <a:latin typeface="Calibri"/>
                <a:cs typeface="Calibri"/>
              </a:rPr>
              <a:t>roblems</a:t>
            </a:r>
            <a:r>
              <a:rPr sz="750" dirty="0">
                <a:latin typeface="Calibri"/>
                <a:cs typeface="Calibri"/>
              </a:rPr>
              <a:t> and harder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correspondence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problems such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i="1" dirty="0">
                <a:latin typeface="Calibri"/>
                <a:cs typeface="Calibri"/>
              </a:rPr>
              <a:t>n</a:t>
            </a:r>
            <a:r>
              <a:rPr sz="750" i="1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objects are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co</a:t>
            </a:r>
            <a:r>
              <a:rPr lang="en-GB" sz="750" spc="-20" dirty="0" err="1">
                <a:latin typeface="Calibri"/>
                <a:cs typeface="Calibri"/>
              </a:rPr>
              <a:t>nne</a:t>
            </a:r>
            <a:r>
              <a:rPr sz="750" dirty="0" err="1">
                <a:latin typeface="Calibri"/>
                <a:cs typeface="Calibri"/>
              </a:rPr>
              <a:t>cted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i="1" dirty="0">
                <a:latin typeface="Calibri"/>
                <a:cs typeface="Calibri"/>
              </a:rPr>
              <a:t>m</a:t>
            </a:r>
            <a:r>
              <a:rPr sz="750" i="1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objects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0007" y="8761462"/>
            <a:ext cx="3034675" cy="12818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dirty="0">
                <a:latin typeface="Calibri"/>
                <a:cs typeface="Calibri"/>
              </a:rPr>
              <a:t>Number</a:t>
            </a:r>
            <a:r>
              <a:rPr sz="700" b="1" spc="-10" dirty="0">
                <a:latin typeface="Calibri"/>
                <a:cs typeface="Calibri"/>
              </a:rPr>
              <a:t> </a:t>
            </a:r>
            <a:r>
              <a:rPr sz="700" b="1" dirty="0">
                <a:latin typeface="Calibri"/>
                <a:cs typeface="Calibri"/>
              </a:rPr>
              <a:t>-</a:t>
            </a:r>
            <a:r>
              <a:rPr sz="700" spc="-35" dirty="0">
                <a:latin typeface="Times New Roman"/>
                <a:cs typeface="Times New Roman"/>
              </a:rPr>
              <a:t> </a:t>
            </a:r>
            <a:r>
              <a:rPr sz="700" b="1" spc="-10" dirty="0">
                <a:latin typeface="Calibri"/>
                <a:cs typeface="Calibri"/>
              </a:rPr>
              <a:t>Fractions</a:t>
            </a:r>
            <a:endParaRPr sz="700" dirty="0">
              <a:latin typeface="Calibri"/>
              <a:cs typeface="Calibri"/>
            </a:endParaRPr>
          </a:p>
          <a:p>
            <a:pPr marL="184150" marR="201295" indent="-171450">
              <a:lnSpc>
                <a:spcPct val="101400"/>
              </a:lnSpc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Recognise</a:t>
            </a:r>
            <a:r>
              <a:rPr sz="750" dirty="0">
                <a:latin typeface="Calibri"/>
                <a:cs typeface="Calibri"/>
              </a:rPr>
              <a:t> and show, using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diagrams,</a:t>
            </a:r>
            <a:r>
              <a:rPr sz="750" dirty="0">
                <a:latin typeface="Calibri"/>
                <a:cs typeface="Calibri"/>
              </a:rPr>
              <a:t> families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common</a:t>
            </a:r>
            <a:r>
              <a:rPr sz="750" dirty="0">
                <a:latin typeface="Calibri"/>
                <a:cs typeface="Calibri"/>
              </a:rPr>
              <a:t> </a:t>
            </a:r>
            <a:r>
              <a:rPr sz="750" spc="-10" dirty="0" err="1">
                <a:latin typeface="Calibri"/>
                <a:cs typeface="Calibri"/>
              </a:rPr>
              <a:t>equivalen</a:t>
            </a:r>
            <a:r>
              <a:rPr lang="en-GB" sz="750" spc="-10" dirty="0">
                <a:latin typeface="Calibri"/>
                <a:cs typeface="Calibri"/>
              </a:rPr>
              <a:t>t </a:t>
            </a:r>
            <a:r>
              <a:rPr lang="en-GB" sz="750" spc="-10" dirty="0" err="1">
                <a:latin typeface="Calibri"/>
                <a:cs typeface="Calibri"/>
              </a:rPr>
              <a:t>fr</a:t>
            </a:r>
            <a:r>
              <a:rPr sz="750" spc="-10" dirty="0">
                <a:latin typeface="Calibri"/>
                <a:cs typeface="Calibri"/>
              </a:rPr>
              <a:t>actions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marR="201295" indent="-171450">
              <a:lnSpc>
                <a:spcPct val="101400"/>
              </a:lnSpc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Round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up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 down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 </a:t>
            </a:r>
            <a:r>
              <a:rPr sz="750" spc="-10" dirty="0">
                <a:latin typeface="Calibri"/>
                <a:cs typeface="Calibri"/>
              </a:rPr>
              <a:t>hundredths;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recognise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that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hundredths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arise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20" dirty="0" err="1">
                <a:latin typeface="Calibri"/>
                <a:cs typeface="Calibri"/>
              </a:rPr>
              <a:t>whe</a:t>
            </a:r>
            <a:r>
              <a:rPr lang="en-GB" sz="750" spc="-20" dirty="0">
                <a:latin typeface="Calibri"/>
                <a:cs typeface="Calibri"/>
              </a:rPr>
              <a:t>n d</a:t>
            </a:r>
            <a:r>
              <a:rPr sz="750" dirty="0" err="1">
                <a:latin typeface="Calibri"/>
                <a:cs typeface="Calibri"/>
              </a:rPr>
              <a:t>ividing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object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by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one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hundred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dividing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tenths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by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ten</a:t>
            </a:r>
            <a:r>
              <a:rPr lang="en-GB" sz="750" spc="-25" dirty="0">
                <a:latin typeface="Calibri"/>
                <a:cs typeface="Calibri"/>
              </a:rPr>
              <a:t>.</a:t>
            </a:r>
          </a:p>
          <a:p>
            <a:pPr marL="184150" marR="201295" indent="-171450">
              <a:lnSpc>
                <a:spcPct val="101400"/>
              </a:lnSpc>
              <a:buFont typeface="Arial" panose="020B0604020202020204" pitchFamily="34" charset="0"/>
              <a:buChar char="•"/>
            </a:pPr>
            <a:r>
              <a:rPr lang="en-GB" sz="750" spc="-25" dirty="0">
                <a:latin typeface="Calibri"/>
                <a:cs typeface="Calibri"/>
              </a:rPr>
              <a:t>S</a:t>
            </a:r>
            <a:r>
              <a:rPr sz="750" dirty="0" err="1">
                <a:latin typeface="Calibri"/>
                <a:cs typeface="Calibri"/>
              </a:rPr>
              <a:t>olve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problems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involving</a:t>
            </a:r>
            <a:r>
              <a:rPr sz="750" spc="-10" dirty="0">
                <a:latin typeface="Calibri"/>
                <a:cs typeface="Calibri"/>
              </a:rPr>
              <a:t> increasingly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harder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fractions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calculate</a:t>
            </a:r>
            <a:r>
              <a:rPr sz="750" spc="-10" dirty="0">
                <a:latin typeface="Calibri"/>
                <a:cs typeface="Calibri"/>
              </a:rPr>
              <a:t> quant</a:t>
            </a:r>
            <a:r>
              <a:rPr lang="en-GB" sz="750" spc="-10" dirty="0">
                <a:latin typeface="Calibri"/>
                <a:cs typeface="Calibri"/>
              </a:rPr>
              <a:t>it</a:t>
            </a:r>
            <a:r>
              <a:rPr sz="750" dirty="0" err="1">
                <a:latin typeface="Calibri"/>
                <a:cs typeface="Calibri"/>
              </a:rPr>
              <a:t>ies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fractions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divide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quantities,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including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non-unit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fractions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-10" dirty="0" err="1">
                <a:latin typeface="Calibri"/>
                <a:cs typeface="Calibri"/>
              </a:rPr>
              <a:t>wher</a:t>
            </a:r>
            <a:r>
              <a:rPr lang="en-GB" sz="750" spc="-10" dirty="0">
                <a:latin typeface="Calibri"/>
                <a:cs typeface="Calibri"/>
              </a:rPr>
              <a:t>e t</a:t>
            </a:r>
            <a:r>
              <a:rPr sz="750" dirty="0">
                <a:latin typeface="Calibri"/>
                <a:cs typeface="Calibri"/>
              </a:rPr>
              <a:t>he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answer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whole</a:t>
            </a:r>
            <a:r>
              <a:rPr sz="750" spc="-10" dirty="0">
                <a:latin typeface="Calibri"/>
                <a:cs typeface="Calibri"/>
              </a:rPr>
              <a:t> number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marR="201295" indent="-171450">
              <a:lnSpc>
                <a:spcPct val="101400"/>
              </a:lnSpc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Add</a:t>
            </a:r>
            <a:r>
              <a:rPr sz="750" spc="-3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subtract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fractions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same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denominator</a:t>
            </a:r>
            <a:r>
              <a:rPr lang="en-GB" sz="750" spc="-10" dirty="0">
                <a:latin typeface="Calibri"/>
                <a:cs typeface="Calibri"/>
              </a:rPr>
              <a:t>.</a:t>
            </a:r>
            <a:endParaRPr lang="en-GB" sz="750" dirty="0">
              <a:latin typeface="Calibri"/>
              <a:cs typeface="Calibri"/>
            </a:endParaRPr>
          </a:p>
          <a:p>
            <a:pPr marL="184150" marR="201295" indent="-171450">
              <a:lnSpc>
                <a:spcPct val="101400"/>
              </a:lnSpc>
              <a:buFont typeface="Arial" panose="020B0604020202020204" pitchFamily="34" charset="0"/>
              <a:buChar char="•"/>
            </a:pPr>
            <a:r>
              <a:rPr sz="750" spc="-10" dirty="0" err="1">
                <a:latin typeface="Calibri"/>
                <a:cs typeface="Calibri"/>
              </a:rPr>
              <a:t>Recognise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write decimal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equivalents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any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number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 tenths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or</a:t>
            </a:r>
            <a:r>
              <a:rPr lang="en-GB" sz="750" spc="140" dirty="0">
                <a:latin typeface="Calibri"/>
                <a:cs typeface="Calibri"/>
              </a:rPr>
              <a:t> </a:t>
            </a:r>
            <a:r>
              <a:rPr sz="750" spc="-20" dirty="0" err="1">
                <a:latin typeface="Calibri"/>
                <a:cs typeface="Calibri"/>
              </a:rPr>
              <a:t>hun</a:t>
            </a:r>
            <a:r>
              <a:rPr lang="en-GB" sz="750" spc="-20" dirty="0">
                <a:latin typeface="Calibri"/>
                <a:cs typeface="Calibri"/>
              </a:rPr>
              <a:t>d</a:t>
            </a:r>
            <a:r>
              <a:rPr sz="750" spc="-10" dirty="0" err="1">
                <a:latin typeface="Calibri"/>
                <a:cs typeface="Calibri"/>
              </a:rPr>
              <a:t>redths</a:t>
            </a:r>
            <a:r>
              <a:rPr lang="en-GB" sz="750" spc="-10" dirty="0">
                <a:latin typeface="Calibri"/>
                <a:cs typeface="Calibri"/>
              </a:rPr>
              <a:t>.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998610" y="4745735"/>
            <a:ext cx="3156585" cy="5342255"/>
          </a:xfrm>
          <a:custGeom>
            <a:avLst/>
            <a:gdLst/>
            <a:ahLst/>
            <a:cxnLst/>
            <a:rect l="l" t="t" r="r" b="b"/>
            <a:pathLst>
              <a:path w="3156584" h="5342255">
                <a:moveTo>
                  <a:pt x="526023" y="0"/>
                </a:moveTo>
                <a:lnTo>
                  <a:pt x="478137" y="2150"/>
                </a:lnTo>
                <a:lnTo>
                  <a:pt x="431456" y="8477"/>
                </a:lnTo>
                <a:lnTo>
                  <a:pt x="386168" y="18795"/>
                </a:lnTo>
                <a:lnTo>
                  <a:pt x="342456" y="32917"/>
                </a:lnTo>
                <a:lnTo>
                  <a:pt x="300507" y="50659"/>
                </a:lnTo>
                <a:lnTo>
                  <a:pt x="260506" y="71833"/>
                </a:lnTo>
                <a:lnTo>
                  <a:pt x="222640" y="96254"/>
                </a:lnTo>
                <a:lnTo>
                  <a:pt x="187092" y="123737"/>
                </a:lnTo>
                <a:lnTo>
                  <a:pt x="154049" y="154095"/>
                </a:lnTo>
                <a:lnTo>
                  <a:pt x="123697" y="187142"/>
                </a:lnTo>
                <a:lnTo>
                  <a:pt x="96221" y="222693"/>
                </a:lnTo>
                <a:lnTo>
                  <a:pt x="71806" y="260561"/>
                </a:lnTo>
                <a:lnTo>
                  <a:pt x="50638" y="300560"/>
                </a:lnTo>
                <a:lnTo>
                  <a:pt x="32903" y="342505"/>
                </a:lnTo>
                <a:lnTo>
                  <a:pt x="18786" y="386210"/>
                </a:lnTo>
                <a:lnTo>
                  <a:pt x="8473" y="431489"/>
                </a:lnTo>
                <a:lnTo>
                  <a:pt x="2149" y="478155"/>
                </a:lnTo>
                <a:lnTo>
                  <a:pt x="0" y="526023"/>
                </a:lnTo>
                <a:lnTo>
                  <a:pt x="0" y="4815958"/>
                </a:lnTo>
                <a:lnTo>
                  <a:pt x="2149" y="4863832"/>
                </a:lnTo>
                <a:lnTo>
                  <a:pt x="8473" y="4910502"/>
                </a:lnTo>
                <a:lnTo>
                  <a:pt x="18786" y="4955785"/>
                </a:lnTo>
                <a:lnTo>
                  <a:pt x="32903" y="4999492"/>
                </a:lnTo>
                <a:lnTo>
                  <a:pt x="50638" y="5041440"/>
                </a:lnTo>
                <a:lnTo>
                  <a:pt x="71806" y="5081441"/>
                </a:lnTo>
                <a:lnTo>
                  <a:pt x="96221" y="5119310"/>
                </a:lnTo>
                <a:lnTo>
                  <a:pt x="123697" y="5154861"/>
                </a:lnTo>
                <a:lnTo>
                  <a:pt x="154049" y="5187908"/>
                </a:lnTo>
                <a:lnTo>
                  <a:pt x="187092" y="5218266"/>
                </a:lnTo>
                <a:lnTo>
                  <a:pt x="222640" y="5245749"/>
                </a:lnTo>
                <a:lnTo>
                  <a:pt x="260506" y="5270170"/>
                </a:lnTo>
                <a:lnTo>
                  <a:pt x="300507" y="5291344"/>
                </a:lnTo>
                <a:lnTo>
                  <a:pt x="342456" y="5309084"/>
                </a:lnTo>
                <a:lnTo>
                  <a:pt x="386168" y="5323206"/>
                </a:lnTo>
                <a:lnTo>
                  <a:pt x="431456" y="5333524"/>
                </a:lnTo>
                <a:lnTo>
                  <a:pt x="478137" y="5339850"/>
                </a:lnTo>
                <a:lnTo>
                  <a:pt x="526023" y="5342000"/>
                </a:lnTo>
                <a:lnTo>
                  <a:pt x="2630149" y="5342000"/>
                </a:lnTo>
                <a:lnTo>
                  <a:pt x="2678018" y="5339850"/>
                </a:lnTo>
                <a:lnTo>
                  <a:pt x="2724685" y="5333524"/>
                </a:lnTo>
                <a:lnTo>
                  <a:pt x="2769965" y="5323206"/>
                </a:lnTo>
                <a:lnTo>
                  <a:pt x="2813671" y="5309084"/>
                </a:lnTo>
                <a:lnTo>
                  <a:pt x="2855618" y="5291344"/>
                </a:lnTo>
                <a:lnTo>
                  <a:pt x="2895620" y="5270170"/>
                </a:lnTo>
                <a:lnTo>
                  <a:pt x="2933490" y="5245749"/>
                </a:lnTo>
                <a:lnTo>
                  <a:pt x="2969043" y="5218266"/>
                </a:lnTo>
                <a:lnTo>
                  <a:pt x="3002093" y="5187908"/>
                </a:lnTo>
                <a:lnTo>
                  <a:pt x="3032453" y="5154861"/>
                </a:lnTo>
                <a:lnTo>
                  <a:pt x="3059938" y="5119310"/>
                </a:lnTo>
                <a:lnTo>
                  <a:pt x="3084362" y="5081441"/>
                </a:lnTo>
                <a:lnTo>
                  <a:pt x="3105539" y="5041440"/>
                </a:lnTo>
                <a:lnTo>
                  <a:pt x="3123282" y="4999492"/>
                </a:lnTo>
                <a:lnTo>
                  <a:pt x="3137406" y="4955785"/>
                </a:lnTo>
                <a:lnTo>
                  <a:pt x="3147725" y="4910502"/>
                </a:lnTo>
                <a:lnTo>
                  <a:pt x="3154053" y="4863832"/>
                </a:lnTo>
                <a:lnTo>
                  <a:pt x="3156203" y="4815958"/>
                </a:lnTo>
                <a:lnTo>
                  <a:pt x="3156203" y="526023"/>
                </a:lnTo>
                <a:lnTo>
                  <a:pt x="3154053" y="478155"/>
                </a:lnTo>
                <a:lnTo>
                  <a:pt x="3147725" y="431489"/>
                </a:lnTo>
                <a:lnTo>
                  <a:pt x="3137406" y="386210"/>
                </a:lnTo>
                <a:lnTo>
                  <a:pt x="3123282" y="342505"/>
                </a:lnTo>
                <a:lnTo>
                  <a:pt x="3105539" y="300560"/>
                </a:lnTo>
                <a:lnTo>
                  <a:pt x="3084362" y="260561"/>
                </a:lnTo>
                <a:lnTo>
                  <a:pt x="3059938" y="222693"/>
                </a:lnTo>
                <a:lnTo>
                  <a:pt x="3032453" y="187142"/>
                </a:lnTo>
                <a:lnTo>
                  <a:pt x="3002093" y="154095"/>
                </a:lnTo>
                <a:lnTo>
                  <a:pt x="2969043" y="123737"/>
                </a:lnTo>
                <a:lnTo>
                  <a:pt x="2933490" y="96254"/>
                </a:lnTo>
                <a:lnTo>
                  <a:pt x="2895620" y="71833"/>
                </a:lnTo>
                <a:lnTo>
                  <a:pt x="2855618" y="50659"/>
                </a:lnTo>
                <a:lnTo>
                  <a:pt x="2813671" y="32917"/>
                </a:lnTo>
                <a:lnTo>
                  <a:pt x="2769965" y="18795"/>
                </a:lnTo>
                <a:lnTo>
                  <a:pt x="2724685" y="8477"/>
                </a:lnTo>
                <a:lnTo>
                  <a:pt x="2678018" y="2150"/>
                </a:lnTo>
                <a:lnTo>
                  <a:pt x="2630149" y="0"/>
                </a:lnTo>
                <a:lnTo>
                  <a:pt x="526023" y="0"/>
                </a:lnTo>
                <a:close/>
              </a:path>
            </a:pathLst>
          </a:custGeom>
          <a:ln w="25399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187696" y="4899405"/>
            <a:ext cx="2914654" cy="12817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Mathematics</a:t>
            </a:r>
            <a:endParaRPr sz="7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750" b="1" dirty="0">
                <a:latin typeface="Calibri"/>
                <a:cs typeface="Calibri"/>
              </a:rPr>
              <a:t>Number</a:t>
            </a:r>
            <a:r>
              <a:rPr sz="750" b="1" spc="10" dirty="0">
                <a:latin typeface="Calibri"/>
                <a:cs typeface="Calibri"/>
              </a:rPr>
              <a:t> </a:t>
            </a:r>
            <a:r>
              <a:rPr sz="750" b="1" dirty="0">
                <a:latin typeface="Calibri"/>
                <a:cs typeface="Calibri"/>
              </a:rPr>
              <a:t>-</a:t>
            </a:r>
            <a:r>
              <a:rPr sz="750" spc="-15" dirty="0">
                <a:latin typeface="Times New Roman"/>
                <a:cs typeface="Times New Roman"/>
              </a:rPr>
              <a:t> </a:t>
            </a:r>
            <a:r>
              <a:rPr sz="750" b="1" spc="-10" dirty="0">
                <a:latin typeface="Calibri"/>
                <a:cs typeface="Calibri"/>
              </a:rPr>
              <a:t>Fractions</a:t>
            </a:r>
            <a:r>
              <a:rPr sz="750" b="1" spc="-5" dirty="0">
                <a:latin typeface="Calibri"/>
                <a:cs typeface="Calibri"/>
              </a:rPr>
              <a:t> </a:t>
            </a:r>
            <a:r>
              <a:rPr sz="750" b="1" spc="-10" dirty="0">
                <a:latin typeface="Calibri"/>
                <a:cs typeface="Calibri"/>
              </a:rPr>
              <a:t>continued</a:t>
            </a:r>
            <a:endParaRPr sz="750" dirty="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Recognise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write decimal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equivalents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1/4,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1/2,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lang="en-GB" sz="750" spc="-25" dirty="0">
                <a:latin typeface="Calibri"/>
                <a:cs typeface="Calibri"/>
              </a:rPr>
              <a:t>¾</a:t>
            </a:r>
          </a:p>
          <a:p>
            <a:pPr marL="184150" indent="-171450">
              <a:lnSpc>
                <a:spcPct val="1000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Find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effect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dividing </a:t>
            </a:r>
            <a:r>
              <a:rPr sz="750" dirty="0">
                <a:latin typeface="Calibri"/>
                <a:cs typeface="Calibri"/>
              </a:rPr>
              <a:t>a one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or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two-</a:t>
            </a:r>
            <a:r>
              <a:rPr sz="750" dirty="0">
                <a:latin typeface="Calibri"/>
                <a:cs typeface="Calibri"/>
              </a:rPr>
              <a:t>digit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number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by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10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100,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identi</a:t>
            </a:r>
            <a:r>
              <a:rPr sz="750" dirty="0">
                <a:latin typeface="Calibri"/>
                <a:cs typeface="Calibri"/>
              </a:rPr>
              <a:t>fying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value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digits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answer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ones,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tenths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hundredths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indent="-171450">
              <a:lnSpc>
                <a:spcPct val="1000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Round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decimals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3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one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decimal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place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nearest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whole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number</a:t>
            </a:r>
            <a:r>
              <a:rPr lang="en-GB" sz="750" spc="-10" dirty="0">
                <a:latin typeface="Calibri"/>
                <a:cs typeface="Calibri"/>
              </a:rPr>
              <a:t>.</a:t>
            </a:r>
            <a:endParaRPr lang="en-GB" sz="750" spc="500" dirty="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Compare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numbers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same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number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decimal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places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up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decimal</a:t>
            </a:r>
            <a:r>
              <a:rPr lang="en-GB" sz="75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places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indent="-171450">
              <a:lnSpc>
                <a:spcPct val="100000"/>
              </a:lnSpc>
              <a:spcBef>
                <a:spcPts val="2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Solve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simple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measure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 money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problems </a:t>
            </a:r>
            <a:r>
              <a:rPr sz="750" spc="-10" dirty="0">
                <a:latin typeface="Calibri"/>
                <a:cs typeface="Calibri"/>
              </a:rPr>
              <a:t>involving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fractions</a:t>
            </a:r>
            <a:r>
              <a:rPr sz="750" dirty="0">
                <a:latin typeface="Calibri"/>
                <a:cs typeface="Calibri"/>
              </a:rPr>
              <a:t> and</a:t>
            </a:r>
            <a:r>
              <a:rPr sz="750" spc="-10" dirty="0">
                <a:latin typeface="Calibri"/>
                <a:cs typeface="Calibri"/>
              </a:rPr>
              <a:t> decimal</a:t>
            </a:r>
            <a:r>
              <a:rPr lang="en-GB" sz="750" spc="-10" dirty="0">
                <a:latin typeface="Calibri"/>
                <a:cs typeface="Calibri"/>
              </a:rPr>
              <a:t>s to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two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decimal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places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48702" y="6125341"/>
            <a:ext cx="3068706" cy="14061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b="1" spc="-10" dirty="0">
                <a:latin typeface="Calibri"/>
                <a:cs typeface="Calibri"/>
              </a:rPr>
              <a:t>Measurement</a:t>
            </a:r>
            <a:endParaRPr sz="750" dirty="0">
              <a:latin typeface="Calibri"/>
              <a:cs typeface="Calibri"/>
            </a:endParaRPr>
          </a:p>
          <a:p>
            <a:pPr marL="184150" marR="93980" indent="-171450">
              <a:lnSpc>
                <a:spcPct val="1014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Convert</a:t>
            </a:r>
            <a:r>
              <a:rPr sz="750" spc="-10" dirty="0">
                <a:latin typeface="Calibri"/>
                <a:cs typeface="Calibri"/>
              </a:rPr>
              <a:t> between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different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units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measure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e.g.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kilometre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metre,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-20" dirty="0" err="1">
                <a:latin typeface="Calibri"/>
                <a:cs typeface="Calibri"/>
              </a:rPr>
              <a:t>hou</a:t>
            </a:r>
            <a:r>
              <a:rPr lang="en-GB" sz="750" spc="-20" dirty="0">
                <a:latin typeface="Calibri"/>
                <a:cs typeface="Calibri"/>
              </a:rPr>
              <a:t>r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minute</a:t>
            </a:r>
            <a:r>
              <a:rPr lang="en-GB" sz="750" spc="-10" dirty="0">
                <a:latin typeface="Calibri"/>
                <a:cs typeface="Calibri"/>
              </a:rPr>
              <a:t>.</a:t>
            </a:r>
            <a:endParaRPr lang="en-GB" sz="750" dirty="0">
              <a:latin typeface="Calibri"/>
              <a:cs typeface="Calibri"/>
            </a:endParaRPr>
          </a:p>
          <a:p>
            <a:pPr marL="184150" marR="93980" indent="-171450">
              <a:lnSpc>
                <a:spcPct val="1014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Measure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calculate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perimeter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rectilinear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figure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(</a:t>
            </a:r>
            <a:r>
              <a:rPr sz="750" spc="-10" dirty="0" err="1">
                <a:latin typeface="Calibri"/>
                <a:cs typeface="Calibri"/>
              </a:rPr>
              <a:t>includin</a:t>
            </a:r>
            <a:r>
              <a:rPr lang="en-GB" sz="750" spc="-10" dirty="0">
                <a:latin typeface="Calibri"/>
                <a:cs typeface="Calibri"/>
              </a:rPr>
              <a:t>g </a:t>
            </a:r>
            <a:r>
              <a:rPr sz="750" dirty="0">
                <a:latin typeface="Calibri"/>
                <a:cs typeface="Calibri"/>
              </a:rPr>
              <a:t>squares)</a:t>
            </a:r>
            <a:r>
              <a:rPr sz="750" spc="-35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in</a:t>
            </a:r>
            <a:r>
              <a:rPr lang="en-GB" sz="750" spc="-25" dirty="0">
                <a:latin typeface="Calibri"/>
                <a:cs typeface="Calibri"/>
              </a:rPr>
              <a:t> </a:t>
            </a:r>
            <a:r>
              <a:rPr lang="en-GB" sz="750" spc="-25" dirty="0" err="1">
                <a:latin typeface="Calibri"/>
                <a:cs typeface="Calibri"/>
              </a:rPr>
              <a:t>ce</a:t>
            </a:r>
            <a:r>
              <a:rPr sz="750" spc="-10" dirty="0" err="1">
                <a:latin typeface="Calibri"/>
                <a:cs typeface="Calibri"/>
              </a:rPr>
              <a:t>ntimetres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30" dirty="0">
                <a:latin typeface="Calibri"/>
                <a:cs typeface="Calibri"/>
              </a:rPr>
              <a:t> </a:t>
            </a:r>
            <a:r>
              <a:rPr sz="750" spc="-10" dirty="0" err="1">
                <a:latin typeface="Calibri"/>
                <a:cs typeface="Calibri"/>
              </a:rPr>
              <a:t>metres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marR="93980" indent="-171450">
              <a:lnSpc>
                <a:spcPct val="1014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Find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area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rectilinear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shapes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by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counting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shapes</a:t>
            </a:r>
            <a:endParaRPr lang="en-GB" sz="750" spc="-10" dirty="0">
              <a:latin typeface="Calibri"/>
              <a:cs typeface="Calibri"/>
            </a:endParaRPr>
          </a:p>
          <a:p>
            <a:pPr marL="184150" marR="93980" indent="-171450">
              <a:lnSpc>
                <a:spcPct val="1014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Estimate,</a:t>
            </a:r>
            <a:r>
              <a:rPr sz="750" spc="-10" dirty="0">
                <a:latin typeface="Calibri"/>
                <a:cs typeface="Calibri"/>
              </a:rPr>
              <a:t> compare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calculate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different </a:t>
            </a:r>
            <a:r>
              <a:rPr sz="750" spc="-10" dirty="0">
                <a:latin typeface="Calibri"/>
                <a:cs typeface="Calibri"/>
              </a:rPr>
              <a:t>measures,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including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money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-25" dirty="0" err="1">
                <a:latin typeface="Calibri"/>
                <a:cs typeface="Calibri"/>
              </a:rPr>
              <a:t>i</a:t>
            </a:r>
            <a:r>
              <a:rPr lang="en-GB" sz="750" spc="-25" dirty="0">
                <a:latin typeface="Calibri"/>
                <a:cs typeface="Calibri"/>
              </a:rPr>
              <a:t>n p</a:t>
            </a:r>
            <a:r>
              <a:rPr sz="750" spc="-10" dirty="0" err="1">
                <a:latin typeface="Calibri"/>
                <a:cs typeface="Calibri"/>
              </a:rPr>
              <a:t>ounds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 </a:t>
            </a:r>
            <a:r>
              <a:rPr sz="750" spc="-10" dirty="0">
                <a:latin typeface="Calibri"/>
                <a:cs typeface="Calibri"/>
              </a:rPr>
              <a:t>pence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marR="93980" indent="-171450">
              <a:lnSpc>
                <a:spcPct val="1014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Read,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write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convert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time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between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analogue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digital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12-hour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24</a:t>
            </a:r>
            <a:r>
              <a:rPr lang="en-GB" sz="750" spc="-25" dirty="0">
                <a:latin typeface="Calibri"/>
                <a:cs typeface="Calibri"/>
              </a:rPr>
              <a:t>-h</a:t>
            </a:r>
            <a:r>
              <a:rPr sz="750" dirty="0">
                <a:latin typeface="Calibri"/>
                <a:cs typeface="Calibri"/>
              </a:rPr>
              <a:t>our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clocks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marR="93980" indent="-171450">
              <a:lnSpc>
                <a:spcPct val="1014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Solve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problems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involving</a:t>
            </a:r>
            <a:r>
              <a:rPr sz="750" spc="-10" dirty="0">
                <a:latin typeface="Calibri"/>
                <a:cs typeface="Calibri"/>
              </a:rPr>
              <a:t> converting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from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hours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minutes;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minutes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t</a:t>
            </a:r>
            <a:r>
              <a:rPr lang="en-GB" sz="750" spc="-25" dirty="0">
                <a:latin typeface="Calibri"/>
                <a:cs typeface="Calibri"/>
              </a:rPr>
              <a:t>o s</a:t>
            </a:r>
            <a:r>
              <a:rPr sz="750" spc="-10" dirty="0" err="1">
                <a:latin typeface="Calibri"/>
                <a:cs typeface="Calibri"/>
              </a:rPr>
              <a:t>econds</a:t>
            </a:r>
            <a:r>
              <a:rPr sz="750" spc="-10" dirty="0">
                <a:latin typeface="Calibri"/>
                <a:cs typeface="Calibri"/>
              </a:rPr>
              <a:t>;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years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 months;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weeks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 </a:t>
            </a:r>
            <a:r>
              <a:rPr sz="750" spc="-20" dirty="0">
                <a:latin typeface="Calibri"/>
                <a:cs typeface="Calibri"/>
              </a:rPr>
              <a:t>days</a:t>
            </a:r>
            <a:r>
              <a:rPr lang="en-GB" sz="750" spc="-20" dirty="0">
                <a:latin typeface="Calibri"/>
                <a:cs typeface="Calibri"/>
              </a:rPr>
              <a:t>.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80546" y="7536566"/>
            <a:ext cx="2816695" cy="10509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b="1" dirty="0">
                <a:latin typeface="Calibri"/>
                <a:cs typeface="Calibri"/>
              </a:rPr>
              <a:t>Geometry</a:t>
            </a:r>
            <a:r>
              <a:rPr sz="750" b="1" spc="15" dirty="0">
                <a:latin typeface="Calibri"/>
                <a:cs typeface="Calibri"/>
              </a:rPr>
              <a:t> </a:t>
            </a:r>
            <a:r>
              <a:rPr sz="750" b="1" dirty="0">
                <a:latin typeface="Calibri"/>
                <a:cs typeface="Calibri"/>
              </a:rPr>
              <a:t>-</a:t>
            </a:r>
            <a:r>
              <a:rPr sz="750" spc="-25" dirty="0">
                <a:latin typeface="Times New Roman"/>
                <a:cs typeface="Times New Roman"/>
              </a:rPr>
              <a:t> </a:t>
            </a:r>
            <a:r>
              <a:rPr sz="750" b="1" spc="-10" dirty="0">
                <a:latin typeface="Calibri"/>
                <a:cs typeface="Calibri"/>
              </a:rPr>
              <a:t>Properties</a:t>
            </a:r>
            <a:r>
              <a:rPr sz="750" b="1" dirty="0">
                <a:latin typeface="Calibri"/>
                <a:cs typeface="Calibri"/>
              </a:rPr>
              <a:t> of </a:t>
            </a:r>
            <a:r>
              <a:rPr sz="750" b="1" spc="-10" dirty="0">
                <a:latin typeface="Calibri"/>
                <a:cs typeface="Calibri"/>
              </a:rPr>
              <a:t>Shape</a:t>
            </a:r>
            <a:endParaRPr sz="750" dirty="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Compare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classify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geometric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shapes,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including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quadrilaterals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trian</a:t>
            </a:r>
            <a:r>
              <a:rPr sz="750" dirty="0">
                <a:latin typeface="Calibri"/>
                <a:cs typeface="Calibri"/>
              </a:rPr>
              <a:t>gles,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based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on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their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properties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sizes</a:t>
            </a:r>
            <a:r>
              <a:rPr lang="en-GB" sz="750" spc="-20" dirty="0">
                <a:latin typeface="Calibri"/>
                <a:cs typeface="Calibri"/>
              </a:rPr>
              <a:t>.</a:t>
            </a:r>
            <a:endParaRPr lang="en-GB" sz="750" dirty="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Identify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acute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obtuse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angles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compare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order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angles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up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25" dirty="0" err="1">
                <a:latin typeface="Calibri"/>
                <a:cs typeface="Calibri"/>
              </a:rPr>
              <a:t>tw</a:t>
            </a:r>
            <a:r>
              <a:rPr lang="en-GB" sz="750" spc="-25" dirty="0">
                <a:latin typeface="Calibri"/>
                <a:cs typeface="Calibri"/>
              </a:rPr>
              <a:t>o r</a:t>
            </a:r>
            <a:r>
              <a:rPr sz="750" dirty="0" err="1">
                <a:latin typeface="Calibri"/>
                <a:cs typeface="Calibri"/>
              </a:rPr>
              <a:t>ight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angles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by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size</a:t>
            </a:r>
            <a:r>
              <a:rPr lang="en-GB" sz="750" spc="-20" dirty="0">
                <a:latin typeface="Calibri"/>
                <a:cs typeface="Calibri"/>
              </a:rPr>
              <a:t>.</a:t>
            </a:r>
            <a:endParaRPr lang="en-GB" sz="750" dirty="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Identify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lines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symmetry in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2D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shapes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presented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different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orientations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indent="-171450">
              <a:lnSpc>
                <a:spcPct val="1000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Complete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simple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symmetric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figure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respect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specific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line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sym</a:t>
            </a:r>
            <a:r>
              <a:rPr sz="750" spc="-10" dirty="0">
                <a:latin typeface="Calibri"/>
                <a:cs typeface="Calibri"/>
              </a:rPr>
              <a:t>metry</a:t>
            </a:r>
            <a:r>
              <a:rPr lang="en-GB" sz="750" spc="-10" dirty="0">
                <a:latin typeface="Calibri"/>
                <a:cs typeface="Calibri"/>
              </a:rPr>
              <a:t>.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80545" y="8624447"/>
            <a:ext cx="3080123" cy="5927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b="1" dirty="0">
                <a:latin typeface="Calibri"/>
                <a:cs typeface="Calibri"/>
              </a:rPr>
              <a:t>Geometry</a:t>
            </a:r>
            <a:r>
              <a:rPr sz="750" b="1" spc="5" dirty="0">
                <a:latin typeface="Calibri"/>
                <a:cs typeface="Calibri"/>
              </a:rPr>
              <a:t> </a:t>
            </a:r>
            <a:r>
              <a:rPr sz="750" b="1" dirty="0">
                <a:latin typeface="Calibri"/>
                <a:cs typeface="Calibri"/>
              </a:rPr>
              <a:t>-</a:t>
            </a:r>
            <a:r>
              <a:rPr sz="750" spc="-35" dirty="0">
                <a:latin typeface="Times New Roman"/>
                <a:cs typeface="Times New Roman"/>
              </a:rPr>
              <a:t> </a:t>
            </a:r>
            <a:r>
              <a:rPr sz="750" b="1" spc="-10" dirty="0">
                <a:latin typeface="Calibri"/>
                <a:cs typeface="Calibri"/>
              </a:rPr>
              <a:t>Position</a:t>
            </a:r>
            <a:r>
              <a:rPr sz="750" b="1" dirty="0">
                <a:latin typeface="Calibri"/>
                <a:cs typeface="Calibri"/>
              </a:rPr>
              <a:t> and</a:t>
            </a:r>
            <a:r>
              <a:rPr sz="750" b="1" spc="-15" dirty="0">
                <a:latin typeface="Calibri"/>
                <a:cs typeface="Calibri"/>
              </a:rPr>
              <a:t> </a:t>
            </a:r>
            <a:r>
              <a:rPr sz="750" b="1" spc="-10" dirty="0">
                <a:latin typeface="Calibri"/>
                <a:cs typeface="Calibri"/>
              </a:rPr>
              <a:t>Direction</a:t>
            </a:r>
            <a:endParaRPr sz="750" dirty="0">
              <a:latin typeface="Calibri"/>
              <a:cs typeface="Calibri"/>
            </a:endParaRPr>
          </a:p>
          <a:p>
            <a:pPr marL="184150" marR="5080" indent="-171450">
              <a:lnSpc>
                <a:spcPct val="101400"/>
              </a:lnSpc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Describe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positions</a:t>
            </a:r>
            <a:r>
              <a:rPr sz="750" dirty="0">
                <a:latin typeface="Calibri"/>
                <a:cs typeface="Calibri"/>
              </a:rPr>
              <a:t> on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2D grid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as </a:t>
            </a:r>
            <a:r>
              <a:rPr sz="750" spc="-10" dirty="0">
                <a:latin typeface="Calibri"/>
                <a:cs typeface="Calibri"/>
              </a:rPr>
              <a:t>coordinates</a:t>
            </a:r>
            <a:r>
              <a:rPr sz="750" dirty="0">
                <a:latin typeface="Calibri"/>
                <a:cs typeface="Calibri"/>
              </a:rPr>
              <a:t> in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first </a:t>
            </a:r>
            <a:r>
              <a:rPr sz="750" spc="-10" dirty="0">
                <a:latin typeface="Calibri"/>
                <a:cs typeface="Calibri"/>
              </a:rPr>
              <a:t>quadrant</a:t>
            </a:r>
            <a:r>
              <a:rPr lang="en-GB" sz="750" spc="-10" dirty="0">
                <a:latin typeface="Calibri"/>
                <a:cs typeface="Calibri"/>
              </a:rPr>
              <a:t>.</a:t>
            </a:r>
            <a:endParaRPr lang="en-GB" sz="750" spc="500" dirty="0">
              <a:latin typeface="Calibri"/>
              <a:cs typeface="Calibri"/>
            </a:endParaRPr>
          </a:p>
          <a:p>
            <a:pPr marL="184150" marR="5080" indent="-171450">
              <a:lnSpc>
                <a:spcPct val="101400"/>
              </a:lnSpc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Describe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movements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between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positions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as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translations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given unit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to</a:t>
            </a:r>
            <a:r>
              <a:rPr lang="en-GB"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left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/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right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up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/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down</a:t>
            </a:r>
            <a:r>
              <a:rPr lang="en-GB" sz="750" spc="-20" dirty="0">
                <a:latin typeface="Calibri"/>
                <a:cs typeface="Calibri"/>
              </a:rPr>
              <a:t>.</a:t>
            </a:r>
          </a:p>
          <a:p>
            <a:pPr marL="184150" marR="5080" indent="-171450">
              <a:lnSpc>
                <a:spcPct val="101400"/>
              </a:lnSpc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Plot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specified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points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draw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sides to</a:t>
            </a:r>
            <a:r>
              <a:rPr sz="750" spc="-10" dirty="0">
                <a:latin typeface="Calibri"/>
                <a:cs typeface="Calibri"/>
              </a:rPr>
              <a:t> complete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 given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polygon</a:t>
            </a:r>
            <a:r>
              <a:rPr lang="en-GB" sz="750" spc="-10" dirty="0">
                <a:latin typeface="Calibri"/>
                <a:cs typeface="Calibri"/>
              </a:rPr>
              <a:t>.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187696" y="9234527"/>
            <a:ext cx="2929712" cy="8233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50" b="1" dirty="0">
                <a:latin typeface="Calibri"/>
                <a:cs typeface="Calibri"/>
              </a:rPr>
              <a:t>Geometry</a:t>
            </a:r>
            <a:r>
              <a:rPr sz="750" b="1" spc="-20" dirty="0">
                <a:latin typeface="Calibri"/>
                <a:cs typeface="Calibri"/>
              </a:rPr>
              <a:t> </a:t>
            </a:r>
            <a:r>
              <a:rPr sz="750" b="1" dirty="0">
                <a:latin typeface="Calibri"/>
                <a:cs typeface="Calibri"/>
              </a:rPr>
              <a:t>-</a:t>
            </a:r>
            <a:r>
              <a:rPr sz="750" spc="-45" dirty="0">
                <a:latin typeface="Times New Roman"/>
                <a:cs typeface="Times New Roman"/>
              </a:rPr>
              <a:t> </a:t>
            </a:r>
            <a:r>
              <a:rPr sz="750" b="1" spc="-10" dirty="0">
                <a:latin typeface="Calibri"/>
                <a:cs typeface="Calibri"/>
              </a:rPr>
              <a:t>Statistics</a:t>
            </a:r>
            <a:endParaRPr sz="750" dirty="0">
              <a:latin typeface="Calibri"/>
              <a:cs typeface="Calibri"/>
            </a:endParaRPr>
          </a:p>
          <a:p>
            <a:pPr marL="184150" marR="215900" indent="-171450">
              <a:lnSpc>
                <a:spcPct val="1014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Interpret</a:t>
            </a:r>
            <a:r>
              <a:rPr sz="750" dirty="0">
                <a:latin typeface="Calibri"/>
                <a:cs typeface="Calibri"/>
              </a:rPr>
              <a:t> and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present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discrete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 </a:t>
            </a:r>
            <a:r>
              <a:rPr sz="750" spc="-10" dirty="0">
                <a:latin typeface="Calibri"/>
                <a:cs typeface="Calibri"/>
              </a:rPr>
              <a:t>continuous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data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using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 err="1">
                <a:latin typeface="Calibri"/>
                <a:cs typeface="Calibri"/>
              </a:rPr>
              <a:t>appropriat</a:t>
            </a:r>
            <a:r>
              <a:rPr lang="en-GB" sz="750" spc="-10" dirty="0">
                <a:latin typeface="Calibri"/>
                <a:cs typeface="Calibri"/>
              </a:rPr>
              <a:t>e </a:t>
            </a:r>
            <a:r>
              <a:rPr sz="750" spc="-10" dirty="0">
                <a:latin typeface="Calibri"/>
                <a:cs typeface="Calibri"/>
              </a:rPr>
              <a:t>graphical </a:t>
            </a:r>
            <a:r>
              <a:rPr sz="750" dirty="0">
                <a:latin typeface="Calibri"/>
                <a:cs typeface="Calibri"/>
              </a:rPr>
              <a:t>methods,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including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bar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charts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time</a:t>
            </a:r>
            <a:r>
              <a:rPr lang="en-GB" sz="750" spc="-5" dirty="0">
                <a:latin typeface="Calibri"/>
                <a:cs typeface="Calibri"/>
              </a:rPr>
              <a:t> g</a:t>
            </a:r>
            <a:r>
              <a:rPr sz="750" spc="-10" dirty="0" err="1">
                <a:latin typeface="Calibri"/>
                <a:cs typeface="Calibri"/>
              </a:rPr>
              <a:t>raphs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marR="215900" indent="-171450">
              <a:lnSpc>
                <a:spcPct val="101400"/>
              </a:lnSpc>
              <a:spcBef>
                <a:spcPts val="1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Solve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comparison,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sum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difference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problems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using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information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present</a:t>
            </a:r>
            <a:r>
              <a:rPr sz="750" dirty="0">
                <a:latin typeface="Calibri"/>
                <a:cs typeface="Calibri"/>
              </a:rPr>
              <a:t>ed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 bar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charts, </a:t>
            </a:r>
            <a:r>
              <a:rPr sz="750" spc="-10" dirty="0">
                <a:latin typeface="Calibri"/>
                <a:cs typeface="Calibri"/>
              </a:rPr>
              <a:t>pictograms,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tables 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other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graphs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88178" y="1863079"/>
            <a:ext cx="1871801" cy="2843022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74930" algn="ctr">
              <a:lnSpc>
                <a:spcPct val="100000"/>
              </a:lnSpc>
              <a:spcBef>
                <a:spcPts val="225"/>
              </a:spcBef>
            </a:pPr>
            <a:r>
              <a:rPr sz="9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Writing</a:t>
            </a:r>
            <a:endParaRPr sz="900" dirty="0">
              <a:latin typeface="Calibri"/>
              <a:cs typeface="Calibri"/>
            </a:endParaRPr>
          </a:p>
          <a:p>
            <a:pPr marL="184150" marR="46990" indent="-171450">
              <a:lnSpc>
                <a:spcPct val="1020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Write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range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narratives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 </a:t>
            </a:r>
            <a:r>
              <a:rPr sz="750" spc="-10" dirty="0">
                <a:latin typeface="Calibri"/>
                <a:cs typeface="Calibri"/>
              </a:rPr>
              <a:t>non-</a:t>
            </a:r>
            <a:r>
              <a:rPr sz="750" spc="-10" dirty="0" err="1">
                <a:latin typeface="Calibri"/>
                <a:cs typeface="Calibri"/>
              </a:rPr>
              <a:t>fictio</a:t>
            </a:r>
            <a:r>
              <a:rPr lang="en-GB" sz="750" spc="-10" dirty="0">
                <a:latin typeface="Calibri"/>
                <a:cs typeface="Calibri"/>
              </a:rPr>
              <a:t>n p</a:t>
            </a:r>
            <a:r>
              <a:rPr sz="750" dirty="0" err="1">
                <a:latin typeface="Calibri"/>
                <a:cs typeface="Calibri"/>
              </a:rPr>
              <a:t>ieces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using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consistent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 err="1">
                <a:latin typeface="Calibri"/>
                <a:cs typeface="Calibri"/>
              </a:rPr>
              <a:t>appropriat</a:t>
            </a:r>
            <a:r>
              <a:rPr lang="en-GB" sz="750" spc="-10" dirty="0">
                <a:latin typeface="Calibri"/>
                <a:cs typeface="Calibri"/>
              </a:rPr>
              <a:t>e </a:t>
            </a:r>
            <a:r>
              <a:rPr lang="en-GB" sz="750" spc="-10" dirty="0" err="1">
                <a:latin typeface="Calibri"/>
                <a:cs typeface="Calibri"/>
              </a:rPr>
              <a:t>stru</a:t>
            </a:r>
            <a:r>
              <a:rPr sz="750" spc="-10" dirty="0" err="1">
                <a:latin typeface="Calibri"/>
                <a:cs typeface="Calibri"/>
              </a:rPr>
              <a:t>ctures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marR="46990" indent="-171450">
              <a:lnSpc>
                <a:spcPct val="1020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Write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narratives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clear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beginning,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middle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end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coherent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plot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Proofread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confidently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amend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their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ow</a:t>
            </a:r>
            <a:r>
              <a:rPr lang="en-GB" sz="750" spc="-25" dirty="0">
                <a:latin typeface="Calibri"/>
                <a:cs typeface="Calibri"/>
              </a:rPr>
              <a:t>n and </a:t>
            </a:r>
            <a:r>
              <a:rPr sz="750" dirty="0">
                <a:latin typeface="Calibri"/>
                <a:cs typeface="Calibri"/>
              </a:rPr>
              <a:t>others’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writing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e.g.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adding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nouns</a:t>
            </a:r>
            <a:r>
              <a:rPr sz="750" spc="-50" dirty="0">
                <a:latin typeface="Calibri"/>
                <a:cs typeface="Calibri"/>
              </a:rPr>
              <a:t>/</a:t>
            </a:r>
            <a:r>
              <a:rPr sz="750" spc="-10" dirty="0">
                <a:latin typeface="Calibri"/>
                <a:cs typeface="Calibri"/>
              </a:rPr>
              <a:t>pronouns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avoid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repetition,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 err="1">
                <a:latin typeface="Calibri"/>
                <a:cs typeface="Calibri"/>
              </a:rPr>
              <a:t>recognisin</a:t>
            </a:r>
            <a:r>
              <a:rPr lang="en-GB" sz="750" spc="-10" dirty="0">
                <a:latin typeface="Calibri"/>
                <a:cs typeface="Calibri"/>
              </a:rPr>
              <a:t>g w</a:t>
            </a:r>
            <a:r>
              <a:rPr sz="750" dirty="0">
                <a:latin typeface="Calibri"/>
                <a:cs typeface="Calibri"/>
              </a:rPr>
              <a:t>here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verbs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subjects</a:t>
            </a:r>
            <a:r>
              <a:rPr sz="750" dirty="0">
                <a:latin typeface="Calibri"/>
                <a:cs typeface="Calibri"/>
              </a:rPr>
              <a:t> do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not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agree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o</a:t>
            </a:r>
            <a:r>
              <a:rPr lang="en-GB" sz="750" spc="-25" dirty="0">
                <a:latin typeface="Calibri"/>
                <a:cs typeface="Calibri"/>
              </a:rPr>
              <a:t>r l</a:t>
            </a:r>
            <a:r>
              <a:rPr sz="750" dirty="0">
                <a:latin typeface="Calibri"/>
                <a:cs typeface="Calibri"/>
              </a:rPr>
              <a:t>apses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tense</a:t>
            </a:r>
            <a:endParaRPr lang="en-GB" sz="750" spc="-10" dirty="0">
              <a:latin typeface="Calibri"/>
              <a:cs typeface="Calibri"/>
            </a:endParaRPr>
          </a:p>
          <a:p>
            <a:pPr marL="184150" marR="46990" indent="-171450">
              <a:lnSpc>
                <a:spcPct val="1020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Create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more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detailed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settings,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characters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plot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narratives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engage the</a:t>
            </a:r>
            <a:r>
              <a:rPr sz="750" spc="-10" dirty="0">
                <a:latin typeface="Calibri"/>
                <a:cs typeface="Calibri"/>
              </a:rPr>
              <a:t> reader</a:t>
            </a:r>
            <a:r>
              <a:rPr lang="en-GB" sz="750" spc="-10" dirty="0">
                <a:latin typeface="Calibri"/>
                <a:cs typeface="Calibri"/>
              </a:rPr>
              <a:t>.</a:t>
            </a:r>
            <a:endParaRPr lang="en-GB" sz="750" dirty="0">
              <a:latin typeface="Calibri"/>
              <a:cs typeface="Calibri"/>
            </a:endParaRPr>
          </a:p>
          <a:p>
            <a:pPr marL="184150" marR="46990" indent="-171450">
              <a:lnSpc>
                <a:spcPct val="1020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Consistently </a:t>
            </a:r>
            <a:r>
              <a:rPr sz="750" dirty="0">
                <a:latin typeface="Calibri"/>
                <a:cs typeface="Calibri"/>
              </a:rPr>
              <a:t>organise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their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writing </a:t>
            </a:r>
            <a:r>
              <a:rPr sz="750" spc="-20" dirty="0">
                <a:latin typeface="Calibri"/>
                <a:cs typeface="Calibri"/>
              </a:rPr>
              <a:t>into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paragraphs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around a</a:t>
            </a:r>
            <a:r>
              <a:rPr sz="750" spc="20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theme</a:t>
            </a:r>
            <a:r>
              <a:rPr lang="en-GB" sz="750" dirty="0">
                <a:latin typeface="Calibri"/>
                <a:cs typeface="Calibri"/>
              </a:rPr>
              <a:t>.</a:t>
            </a:r>
          </a:p>
          <a:p>
            <a:pPr marL="184150" marR="46990" indent="-171450">
              <a:lnSpc>
                <a:spcPct val="1020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Maintain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accurate</a:t>
            </a:r>
            <a:r>
              <a:rPr sz="750" spc="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tense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throughout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lang="en-GB" sz="750" spc="-50" dirty="0">
                <a:latin typeface="Calibri"/>
                <a:cs typeface="Calibri"/>
              </a:rPr>
              <a:t>a p</a:t>
            </a:r>
            <a:r>
              <a:rPr sz="750" dirty="0" err="1">
                <a:latin typeface="Calibri"/>
                <a:cs typeface="Calibri"/>
              </a:rPr>
              <a:t>iece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writing</a:t>
            </a:r>
            <a:endParaRPr lang="en-GB" sz="750" spc="-10" dirty="0">
              <a:latin typeface="Calibri"/>
              <a:cs typeface="Calibri"/>
            </a:endParaRPr>
          </a:p>
          <a:p>
            <a:pPr marL="184150" marR="46990" indent="-171450">
              <a:lnSpc>
                <a:spcPct val="1020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Use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Standard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English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verb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inflections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acc</a:t>
            </a:r>
            <a:r>
              <a:rPr lang="en-GB" sz="750" spc="-20" dirty="0" err="1">
                <a:latin typeface="Calibri"/>
                <a:cs typeface="Calibri"/>
              </a:rPr>
              <a:t>ur</a:t>
            </a:r>
            <a:r>
              <a:rPr sz="750" dirty="0" err="1">
                <a:latin typeface="Calibri"/>
                <a:cs typeface="Calibri"/>
              </a:rPr>
              <a:t>ately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e.g.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‘we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were’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rather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than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‘we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was’</a:t>
            </a:r>
            <a:r>
              <a:rPr lang="en-GB" sz="750" spc="-20" dirty="0">
                <a:latin typeface="Calibri"/>
                <a:cs typeface="Calibri"/>
              </a:rPr>
              <a:t>.</a:t>
            </a:r>
            <a:endParaRPr lang="en-GB" sz="750" spc="500" dirty="0">
              <a:latin typeface="Calibri"/>
              <a:cs typeface="Calibri"/>
            </a:endParaRPr>
          </a:p>
          <a:p>
            <a:pPr marL="184150" marR="46990" indent="-171450">
              <a:lnSpc>
                <a:spcPct val="102099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Use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full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range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 </a:t>
            </a:r>
            <a:r>
              <a:rPr sz="750" spc="-10" dirty="0">
                <a:latin typeface="Calibri"/>
                <a:cs typeface="Calibri"/>
              </a:rPr>
              <a:t>punctuation</a:t>
            </a:r>
            <a:r>
              <a:rPr sz="750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from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previous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year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groups</a:t>
            </a:r>
            <a:r>
              <a:rPr lang="en-GB" sz="750" spc="-10" dirty="0">
                <a:latin typeface="Calibri"/>
                <a:cs typeface="Calibri"/>
              </a:rPr>
              <a:t>.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96715" y="1962650"/>
            <a:ext cx="1805637" cy="2674322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84150" marR="102235" indent="-171450">
              <a:lnSpc>
                <a:spcPct val="101400"/>
              </a:lnSpc>
              <a:spcBef>
                <a:spcPts val="8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Use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all the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necessary </a:t>
            </a:r>
            <a:r>
              <a:rPr sz="750" spc="-10" dirty="0">
                <a:latin typeface="Calibri"/>
                <a:cs typeface="Calibri"/>
              </a:rPr>
              <a:t>punctuation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in</a:t>
            </a:r>
            <a:r>
              <a:rPr sz="750" spc="-10" dirty="0">
                <a:latin typeface="Calibri"/>
                <a:cs typeface="Calibri"/>
              </a:rPr>
              <a:t> dire</a:t>
            </a:r>
            <a:r>
              <a:rPr lang="en-GB" sz="750" spc="-10" dirty="0" err="1">
                <a:latin typeface="Calibri"/>
                <a:cs typeface="Calibri"/>
              </a:rPr>
              <a:t>ct</a:t>
            </a:r>
            <a:r>
              <a:rPr lang="en-GB" sz="750" spc="-10" dirty="0">
                <a:latin typeface="Calibri"/>
                <a:cs typeface="Calibri"/>
              </a:rPr>
              <a:t> </a:t>
            </a:r>
            <a:r>
              <a:rPr lang="en-GB" sz="750" spc="-10" dirty="0" err="1">
                <a:latin typeface="Calibri"/>
                <a:cs typeface="Calibri"/>
              </a:rPr>
              <a:t>sp</a:t>
            </a:r>
            <a:r>
              <a:rPr sz="750" dirty="0" err="1">
                <a:latin typeface="Calibri"/>
                <a:cs typeface="Calibri"/>
              </a:rPr>
              <a:t>eech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mostly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accurately</a:t>
            </a:r>
            <a:endParaRPr lang="en-GB" sz="750" spc="-10" dirty="0">
              <a:latin typeface="Calibri"/>
              <a:cs typeface="Calibri"/>
            </a:endParaRPr>
          </a:p>
          <a:p>
            <a:pPr marL="184150" marR="102235" indent="-171450">
              <a:lnSpc>
                <a:spcPct val="101400"/>
              </a:lnSpc>
              <a:spcBef>
                <a:spcPts val="8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Use</a:t>
            </a:r>
            <a:r>
              <a:rPr sz="750" spc="-10" dirty="0">
                <a:latin typeface="Calibri"/>
                <a:cs typeface="Calibri"/>
              </a:rPr>
              <a:t> apostrophes</a:t>
            </a:r>
            <a:r>
              <a:rPr sz="750" dirty="0">
                <a:latin typeface="Calibri"/>
                <a:cs typeface="Calibri"/>
              </a:rPr>
              <a:t> for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singular and </a:t>
            </a:r>
            <a:r>
              <a:rPr sz="750" spc="-10" dirty="0" err="1">
                <a:latin typeface="Calibri"/>
                <a:cs typeface="Calibri"/>
              </a:rPr>
              <a:t>plura</a:t>
            </a:r>
            <a:r>
              <a:rPr lang="en-GB" sz="750" spc="-10" dirty="0">
                <a:latin typeface="Calibri"/>
                <a:cs typeface="Calibri"/>
              </a:rPr>
              <a:t>l po</a:t>
            </a:r>
            <a:r>
              <a:rPr sz="750" spc="-10" dirty="0" err="1">
                <a:latin typeface="Calibri"/>
                <a:cs typeface="Calibri"/>
              </a:rPr>
              <a:t>ssession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increasing</a:t>
            </a:r>
            <a:r>
              <a:rPr sz="750" spc="3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confidence</a:t>
            </a:r>
            <a:r>
              <a:rPr lang="en-GB" sz="750" spc="-10" dirty="0">
                <a:latin typeface="Calibri"/>
                <a:cs typeface="Calibri"/>
              </a:rPr>
              <a:t>.</a:t>
            </a:r>
            <a:r>
              <a:rPr sz="750" spc="500" dirty="0">
                <a:latin typeface="Calibri"/>
                <a:cs typeface="Calibri"/>
              </a:rPr>
              <a:t> </a:t>
            </a:r>
            <a:endParaRPr lang="en-GB" sz="750" spc="500" dirty="0">
              <a:latin typeface="Calibri"/>
              <a:cs typeface="Calibri"/>
            </a:endParaRPr>
          </a:p>
          <a:p>
            <a:pPr marL="184150" marR="102235" indent="-171450">
              <a:lnSpc>
                <a:spcPct val="101400"/>
              </a:lnSpc>
              <a:spcBef>
                <a:spcPts val="8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Expand</a:t>
            </a:r>
            <a:r>
              <a:rPr sz="750" spc="-3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noun</a:t>
            </a:r>
            <a:r>
              <a:rPr sz="750" spc="-3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phrases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regularly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35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the</a:t>
            </a:r>
            <a:r>
              <a:rPr lang="en-GB" sz="750" spc="-25" dirty="0">
                <a:latin typeface="Calibri"/>
                <a:cs typeface="Calibri"/>
              </a:rPr>
              <a:t>a d</a:t>
            </a:r>
            <a:r>
              <a:rPr sz="750" dirty="0" err="1">
                <a:latin typeface="Calibri"/>
                <a:cs typeface="Calibri"/>
              </a:rPr>
              <a:t>dition</a:t>
            </a:r>
            <a:r>
              <a:rPr sz="750" spc="-4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of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modifying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adjectives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 err="1">
                <a:latin typeface="Calibri"/>
                <a:cs typeface="Calibri"/>
              </a:rPr>
              <a:t>preposi</a:t>
            </a:r>
            <a:r>
              <a:rPr lang="en-GB" sz="750" spc="-10" dirty="0">
                <a:latin typeface="Calibri"/>
                <a:cs typeface="Calibri"/>
              </a:rPr>
              <a:t>t</a:t>
            </a:r>
            <a:r>
              <a:rPr sz="750" dirty="0" err="1">
                <a:latin typeface="Calibri"/>
                <a:cs typeface="Calibri"/>
              </a:rPr>
              <a:t>ional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phrases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e.g.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strict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teacher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spc="-25" dirty="0" err="1">
                <a:latin typeface="Calibri"/>
                <a:cs typeface="Calibri"/>
              </a:rPr>
              <a:t>th</a:t>
            </a:r>
            <a:r>
              <a:rPr lang="en-GB" sz="750" spc="-25" dirty="0">
                <a:latin typeface="Calibri"/>
                <a:cs typeface="Calibri"/>
              </a:rPr>
              <a:t>e c</a:t>
            </a:r>
            <a:r>
              <a:rPr sz="750" dirty="0" err="1">
                <a:latin typeface="Calibri"/>
                <a:cs typeface="Calibri"/>
              </a:rPr>
              <a:t>urly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spc="-20" dirty="0">
                <a:latin typeface="Calibri"/>
                <a:cs typeface="Calibri"/>
              </a:rPr>
              <a:t>hair</a:t>
            </a:r>
            <a:r>
              <a:rPr lang="en-GB" sz="750" spc="-20" dirty="0">
                <a:latin typeface="Calibri"/>
                <a:cs typeface="Calibri"/>
              </a:rPr>
              <a:t>.</a:t>
            </a:r>
            <a:endParaRPr lang="en-GB" sz="750" dirty="0">
              <a:latin typeface="Calibri"/>
              <a:cs typeface="Calibri"/>
            </a:endParaRPr>
          </a:p>
          <a:p>
            <a:pPr marL="184150" marR="102235" indent="-171450">
              <a:lnSpc>
                <a:spcPct val="101400"/>
              </a:lnSpc>
              <a:spcBef>
                <a:spcPts val="85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Regularly</a:t>
            </a:r>
            <a:r>
              <a:rPr sz="750" dirty="0">
                <a:latin typeface="Calibri"/>
                <a:cs typeface="Calibri"/>
              </a:rPr>
              <a:t> choose nouns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or</a:t>
            </a:r>
            <a:r>
              <a:rPr sz="750" spc="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pronouns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 err="1">
                <a:latin typeface="Calibri"/>
                <a:cs typeface="Calibri"/>
              </a:rPr>
              <a:t>appro</a:t>
            </a:r>
            <a:r>
              <a:rPr lang="en-GB" sz="750" spc="-10" dirty="0">
                <a:latin typeface="Calibri"/>
                <a:cs typeface="Calibri"/>
              </a:rPr>
              <a:t>p</a:t>
            </a:r>
            <a:r>
              <a:rPr sz="750" dirty="0" err="1">
                <a:latin typeface="Calibri"/>
                <a:cs typeface="Calibri"/>
              </a:rPr>
              <a:t>riately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to aid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cohesion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avoid </a:t>
            </a:r>
            <a:r>
              <a:rPr sz="750" spc="-10" dirty="0">
                <a:latin typeface="Calibri"/>
                <a:cs typeface="Calibri"/>
              </a:rPr>
              <a:t>repetition</a:t>
            </a:r>
            <a:r>
              <a:rPr lang="en-GB"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e.g.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he,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she,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they,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it</a:t>
            </a:r>
            <a:endParaRPr lang="en-GB" sz="750" spc="-25" dirty="0">
              <a:latin typeface="Calibri"/>
              <a:cs typeface="Calibri"/>
            </a:endParaRPr>
          </a:p>
          <a:p>
            <a:pPr marL="184150" marR="102235" indent="-171450">
              <a:lnSpc>
                <a:spcPct val="101400"/>
              </a:lnSpc>
              <a:spcBef>
                <a:spcPts val="8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Use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fronted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adverbials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e.g.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quick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lang="en-GB" sz="750" spc="-50" dirty="0">
                <a:latin typeface="Calibri"/>
                <a:cs typeface="Calibri"/>
              </a:rPr>
              <a:t>a </a:t>
            </a:r>
            <a:r>
              <a:rPr sz="750" dirty="0">
                <a:latin typeface="Calibri"/>
                <a:cs typeface="Calibri"/>
              </a:rPr>
              <a:t>flash,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Last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weekend;</a:t>
            </a:r>
            <a:r>
              <a:rPr sz="750" spc="-3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usually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demarcated</a:t>
            </a:r>
            <a:r>
              <a:rPr lang="en-GB" sz="750" spc="-10" dirty="0">
                <a:latin typeface="Calibri"/>
                <a:cs typeface="Calibri"/>
              </a:rPr>
              <a:t> </a:t>
            </a:r>
            <a:r>
              <a:rPr lang="en-GB" sz="750" spc="-10" dirty="0" err="1">
                <a:latin typeface="Calibri"/>
                <a:cs typeface="Calibri"/>
              </a:rPr>
              <a:t>wi</a:t>
            </a:r>
            <a:r>
              <a:rPr sz="750" dirty="0" err="1">
                <a:latin typeface="Calibri"/>
                <a:cs typeface="Calibri"/>
              </a:rPr>
              <a:t>th</a:t>
            </a:r>
            <a:r>
              <a:rPr sz="750" spc="-3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commas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marR="102235" indent="-171450">
              <a:lnSpc>
                <a:spcPct val="101400"/>
              </a:lnSpc>
              <a:spcBef>
                <a:spcPts val="8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Spell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all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words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with</a:t>
            </a:r>
            <a:r>
              <a:rPr sz="750" spc="-10" dirty="0">
                <a:latin typeface="Calibri"/>
                <a:cs typeface="Calibri"/>
              </a:rPr>
              <a:t> prefixes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correctly</a:t>
            </a:r>
            <a:r>
              <a:rPr sz="750" spc="50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Spell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all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words with</a:t>
            </a:r>
            <a:r>
              <a:rPr sz="750" spc="-2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suffixes correctly</a:t>
            </a:r>
            <a:r>
              <a:rPr lang="en-GB" sz="750" spc="-10" dirty="0">
                <a:latin typeface="Calibri"/>
                <a:cs typeface="Calibri"/>
              </a:rPr>
              <a:t>.</a:t>
            </a:r>
          </a:p>
          <a:p>
            <a:pPr marL="184150" marR="102235" indent="-171450">
              <a:lnSpc>
                <a:spcPct val="101400"/>
              </a:lnSpc>
              <a:spcBef>
                <a:spcPts val="8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Spell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homophones </a:t>
            </a:r>
            <a:r>
              <a:rPr sz="750" dirty="0">
                <a:latin typeface="Calibri"/>
                <a:cs typeface="Calibri"/>
              </a:rPr>
              <a:t>correctly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e.g.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which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spc="-25" dirty="0">
                <a:latin typeface="Calibri"/>
                <a:cs typeface="Calibri"/>
              </a:rPr>
              <a:t>an</a:t>
            </a:r>
            <a:r>
              <a:rPr lang="en-GB" sz="750" spc="-25" dirty="0">
                <a:latin typeface="Calibri"/>
                <a:cs typeface="Calibri"/>
              </a:rPr>
              <a:t>d w</a:t>
            </a:r>
            <a:r>
              <a:rPr sz="750" spc="-10" dirty="0">
                <a:latin typeface="Calibri"/>
                <a:cs typeface="Calibri"/>
              </a:rPr>
              <a:t>itch</a:t>
            </a:r>
            <a:endParaRPr lang="en-GB" sz="750" spc="-10" dirty="0">
              <a:latin typeface="Calibri"/>
              <a:cs typeface="Calibri"/>
            </a:endParaRPr>
          </a:p>
          <a:p>
            <a:pPr marL="184150" marR="102235" indent="-171450">
              <a:lnSpc>
                <a:spcPct val="101400"/>
              </a:lnSpc>
              <a:spcBef>
                <a:spcPts val="85"/>
              </a:spcBef>
              <a:buFont typeface="Arial" panose="020B0604020202020204" pitchFamily="34" charset="0"/>
              <a:buChar char="•"/>
            </a:pPr>
            <a:r>
              <a:rPr sz="750" dirty="0">
                <a:latin typeface="Calibri"/>
                <a:cs typeface="Calibri"/>
              </a:rPr>
              <a:t>Spell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all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Year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3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and</a:t>
            </a:r>
            <a:r>
              <a:rPr sz="750" spc="-1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4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statutory</a:t>
            </a:r>
            <a:r>
              <a:rPr sz="750" spc="-20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spelling</a:t>
            </a:r>
            <a:r>
              <a:rPr lang="en-GB" sz="750" spc="-10" dirty="0">
                <a:latin typeface="Calibri"/>
                <a:cs typeface="Calibri"/>
              </a:rPr>
              <a:t> w</a:t>
            </a:r>
            <a:r>
              <a:rPr sz="750" spc="-10" dirty="0" err="1">
                <a:latin typeface="Calibri"/>
                <a:cs typeface="Calibri"/>
              </a:rPr>
              <a:t>ords</a:t>
            </a:r>
            <a:r>
              <a:rPr sz="750" spc="5" dirty="0">
                <a:latin typeface="Calibri"/>
                <a:cs typeface="Calibri"/>
              </a:rPr>
              <a:t> </a:t>
            </a:r>
            <a:r>
              <a:rPr sz="750" spc="-10" dirty="0">
                <a:latin typeface="Calibri"/>
                <a:cs typeface="Calibri"/>
              </a:rPr>
              <a:t>correctly</a:t>
            </a:r>
            <a:endParaRPr lang="en-GB" sz="750" dirty="0">
              <a:latin typeface="Calibri"/>
              <a:cs typeface="Calibri"/>
            </a:endParaRPr>
          </a:p>
          <a:p>
            <a:pPr marL="184150" marR="102235" indent="-171450">
              <a:lnSpc>
                <a:spcPct val="101400"/>
              </a:lnSpc>
              <a:spcBef>
                <a:spcPts val="85"/>
              </a:spcBef>
              <a:buFont typeface="Arial" panose="020B0604020202020204" pitchFamily="34" charset="0"/>
              <a:buChar char="•"/>
            </a:pPr>
            <a:r>
              <a:rPr sz="750" spc="-10" dirty="0">
                <a:latin typeface="Calibri"/>
                <a:cs typeface="Calibri"/>
              </a:rPr>
              <a:t>Consistently</a:t>
            </a:r>
            <a:r>
              <a:rPr sz="750" dirty="0">
                <a:latin typeface="Calibri"/>
                <a:cs typeface="Calibri"/>
              </a:rPr>
              <a:t> use</a:t>
            </a:r>
            <a:r>
              <a:rPr sz="750" spc="-5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a</a:t>
            </a:r>
            <a:r>
              <a:rPr sz="750" spc="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neat,</a:t>
            </a:r>
            <a:r>
              <a:rPr sz="750" spc="-10" dirty="0">
                <a:latin typeface="Calibri"/>
                <a:cs typeface="Calibri"/>
              </a:rPr>
              <a:t> </a:t>
            </a:r>
            <a:r>
              <a:rPr sz="750" dirty="0">
                <a:latin typeface="Calibri"/>
                <a:cs typeface="Calibri"/>
              </a:rPr>
              <a:t>joined </a:t>
            </a:r>
            <a:r>
              <a:rPr sz="750" spc="-10" dirty="0" err="1">
                <a:latin typeface="Calibri"/>
                <a:cs typeface="Calibri"/>
              </a:rPr>
              <a:t>handwritin</a:t>
            </a:r>
            <a:r>
              <a:rPr lang="en-GB" sz="750" spc="-10" dirty="0">
                <a:latin typeface="Calibri"/>
                <a:cs typeface="Calibri"/>
              </a:rPr>
              <a:t>g </a:t>
            </a:r>
            <a:r>
              <a:rPr sz="750" spc="-10" dirty="0">
                <a:latin typeface="Calibri"/>
                <a:cs typeface="Calibri"/>
              </a:rPr>
              <a:t>style</a:t>
            </a:r>
            <a:endParaRPr sz="75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349872" y="889754"/>
            <a:ext cx="196468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u="sng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Reading</a:t>
            </a:r>
            <a:r>
              <a:rPr sz="1600" u="sng" spc="-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in</a:t>
            </a:r>
            <a:r>
              <a:rPr sz="1600" u="sng" spc="-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600" u="sng" spc="-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Year</a:t>
            </a:r>
            <a:r>
              <a:rPr sz="1600" u="sng" spc="-8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600" u="sng" spc="-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4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073015" y="1426202"/>
            <a:ext cx="6450965" cy="79756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75"/>
              </a:spcBef>
            </a:pPr>
            <a:r>
              <a:rPr sz="1000" dirty="0">
                <a:latin typeface="Calibri"/>
                <a:cs typeface="Calibri"/>
              </a:rPr>
              <a:t>Reading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continues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be</a:t>
            </a:r>
            <a:r>
              <a:rPr sz="1000" spc="19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integral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part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of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our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learning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Year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4.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aim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develop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love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of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reading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will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enjoy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20" dirty="0">
                <a:latin typeface="Calibri"/>
                <a:cs typeface="Calibri"/>
              </a:rPr>
              <a:t>many </a:t>
            </a:r>
            <a:r>
              <a:rPr sz="1000" dirty="0">
                <a:latin typeface="Calibri"/>
                <a:cs typeface="Calibri"/>
              </a:rPr>
              <a:t>times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together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during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each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week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sharing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wide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range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of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stories,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poems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non-fiction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texts.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Please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ensure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that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your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child </a:t>
            </a:r>
            <a:r>
              <a:rPr sz="1000" b="1" dirty="0">
                <a:latin typeface="Calibri"/>
                <a:cs typeface="Calibri"/>
              </a:rPr>
              <a:t>has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their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book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bag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containing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their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reading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book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and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Home-</a:t>
            </a:r>
            <a:r>
              <a:rPr sz="1000" b="1" dirty="0">
                <a:latin typeface="Calibri"/>
                <a:cs typeface="Calibri"/>
              </a:rPr>
              <a:t>School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Diary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in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school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every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day.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Children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may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independently </a:t>
            </a:r>
            <a:r>
              <a:rPr sz="1000" b="1" dirty="0">
                <a:latin typeface="Calibri"/>
                <a:cs typeface="Calibri"/>
              </a:rPr>
              <a:t>change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their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reading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books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as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soon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as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they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have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completed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book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and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make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a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note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of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the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new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book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in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their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reading</a:t>
            </a:r>
            <a:r>
              <a:rPr sz="1000" b="1" spc="500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diary.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73015" y="2355843"/>
            <a:ext cx="6470015" cy="33274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70"/>
              </a:spcBef>
            </a:pPr>
            <a:r>
              <a:rPr sz="1000" spc="-10" dirty="0">
                <a:latin typeface="Calibri"/>
                <a:cs typeface="Calibri"/>
              </a:rPr>
              <a:t>Throughout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week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children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Year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4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will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read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part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of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whole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class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guided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group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may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also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read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individually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with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-25" dirty="0">
                <a:latin typeface="Calibri"/>
                <a:cs typeface="Calibri"/>
              </a:rPr>
              <a:t>an </a:t>
            </a:r>
            <a:r>
              <a:rPr sz="1000" dirty="0">
                <a:latin typeface="Calibri"/>
                <a:cs typeface="Calibri"/>
              </a:rPr>
              <a:t>adult.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encourage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children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read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home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least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5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times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week.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Reading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every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day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home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would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even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better!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073015" y="2976111"/>
            <a:ext cx="6451600" cy="6356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75"/>
              </a:spcBef>
            </a:pPr>
            <a:r>
              <a:rPr sz="1000" dirty="0">
                <a:latin typeface="Calibri"/>
                <a:cs typeface="Calibri"/>
              </a:rPr>
              <a:t>The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school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reading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scheme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book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banding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system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provides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back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bone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for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reading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in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school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but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is</a:t>
            </a:r>
            <a:r>
              <a:rPr sz="1000" spc="-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important</a:t>
            </a:r>
            <a:r>
              <a:rPr sz="1000" spc="-20" dirty="0">
                <a:latin typeface="Calibri"/>
                <a:cs typeface="Calibri"/>
              </a:rPr>
              <a:t> that </a:t>
            </a:r>
            <a:r>
              <a:rPr sz="1000" dirty="0">
                <a:latin typeface="Calibri"/>
                <a:cs typeface="Calibri"/>
              </a:rPr>
              <a:t>your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child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reads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experiences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other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books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well.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Please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encourage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them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to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make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choices</a:t>
            </a:r>
            <a:r>
              <a:rPr sz="1000" spc="-3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about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what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they</a:t>
            </a:r>
            <a:r>
              <a:rPr sz="1000" spc="-2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would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like</a:t>
            </a:r>
            <a:r>
              <a:rPr sz="1000" spc="-25" dirty="0">
                <a:latin typeface="Calibri"/>
                <a:cs typeface="Calibri"/>
              </a:rPr>
              <a:t> to </a:t>
            </a:r>
            <a:r>
              <a:rPr sz="1000" dirty="0">
                <a:latin typeface="Calibri"/>
                <a:cs typeface="Calibri"/>
              </a:rPr>
              <a:t>read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home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and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visit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local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library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with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them. </a:t>
            </a:r>
            <a:r>
              <a:rPr sz="950" dirty="0">
                <a:latin typeface="Calibri"/>
                <a:cs typeface="Calibri"/>
              </a:rPr>
              <a:t>Please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see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our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list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of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‘KS2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spc="-10" dirty="0">
                <a:latin typeface="Calibri"/>
                <a:cs typeface="Calibri"/>
              </a:rPr>
              <a:t>Recommended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Reads’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if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you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are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stuck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for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a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spc="-20" dirty="0">
                <a:latin typeface="Calibri"/>
                <a:cs typeface="Calibri"/>
              </a:rPr>
              <a:t>good</a:t>
            </a:r>
            <a:r>
              <a:rPr sz="950" dirty="0">
                <a:latin typeface="Calibri"/>
                <a:cs typeface="Calibri"/>
              </a:rPr>
              <a:t> book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to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read.</a:t>
            </a:r>
            <a:r>
              <a:rPr sz="950" spc="-3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The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list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can</a:t>
            </a:r>
            <a:r>
              <a:rPr sz="950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be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found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on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the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school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spc="-10" dirty="0">
                <a:latin typeface="Calibri"/>
                <a:cs typeface="Calibri"/>
              </a:rPr>
              <a:t>website.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210175" y="3993001"/>
            <a:ext cx="2906395" cy="1688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Maths</a:t>
            </a:r>
            <a:r>
              <a:rPr sz="9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9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Mastery</a:t>
            </a:r>
            <a:endParaRPr sz="900" dirty="0">
              <a:latin typeface="Calibri"/>
              <a:cs typeface="Calibri"/>
            </a:endParaRPr>
          </a:p>
          <a:p>
            <a:pPr marL="45720" marR="37465" algn="ctr">
              <a:lnSpc>
                <a:spcPts val="1100"/>
              </a:lnSpc>
              <a:spcBef>
                <a:spcPts val="30"/>
              </a:spcBef>
            </a:pPr>
            <a:r>
              <a:rPr sz="900" dirty="0">
                <a:latin typeface="Calibri"/>
                <a:cs typeface="Calibri"/>
              </a:rPr>
              <a:t>Our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aim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Queens’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Federation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all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enjoy</a:t>
            </a:r>
            <a:r>
              <a:rPr sz="900" dirty="0">
                <a:latin typeface="Calibri"/>
                <a:cs typeface="Calibri"/>
              </a:rPr>
              <a:t> mathematics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have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secure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deep</a:t>
            </a:r>
            <a:endParaRPr sz="900" dirty="0">
              <a:latin typeface="Calibri"/>
              <a:cs typeface="Calibri"/>
            </a:endParaRPr>
          </a:p>
          <a:p>
            <a:pPr algn="ctr">
              <a:lnSpc>
                <a:spcPts val="1055"/>
              </a:lnSpc>
            </a:pPr>
            <a:r>
              <a:rPr sz="900" dirty="0">
                <a:latin typeface="Calibri"/>
                <a:cs typeface="Calibri"/>
              </a:rPr>
              <a:t>understanding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fundamental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mathematical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concepts</a:t>
            </a:r>
            <a:r>
              <a:rPr sz="900" spc="-25" dirty="0">
                <a:latin typeface="Calibri"/>
                <a:cs typeface="Calibri"/>
              </a:rPr>
              <a:t> and</a:t>
            </a:r>
            <a:endParaRPr sz="9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900" spc="-10" dirty="0">
                <a:latin typeface="Calibri"/>
                <a:cs typeface="Calibri"/>
              </a:rPr>
              <a:t>procedures.</a:t>
            </a:r>
            <a:endParaRPr lang="en-GB" sz="900" spc="-1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endParaRPr sz="900" dirty="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10"/>
              </a:spcBef>
            </a:pP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are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taught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fluent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fundamentals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of</a:t>
            </a:r>
            <a:endParaRPr sz="900" dirty="0">
              <a:latin typeface="Calibri"/>
              <a:cs typeface="Calibri"/>
            </a:endParaRPr>
          </a:p>
          <a:p>
            <a:pPr marL="180340" marR="171450" algn="ctr">
              <a:lnSpc>
                <a:spcPct val="101099"/>
              </a:lnSpc>
              <a:spcBef>
                <a:spcPts val="15"/>
              </a:spcBef>
            </a:pPr>
            <a:r>
              <a:rPr sz="900" dirty="0">
                <a:latin typeface="Calibri"/>
                <a:cs typeface="Calibri"/>
              </a:rPr>
              <a:t>mathematics,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reason</a:t>
            </a:r>
            <a:r>
              <a:rPr sz="900" b="1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mathematically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using</a:t>
            </a:r>
            <a:r>
              <a:rPr sz="900" dirty="0">
                <a:latin typeface="Calibri"/>
                <a:cs typeface="Calibri"/>
              </a:rPr>
              <a:t> mathematical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language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apply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their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knowledge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and</a:t>
            </a:r>
            <a:endParaRPr sz="900" dirty="0">
              <a:latin typeface="Calibri"/>
              <a:cs typeface="Calibri"/>
            </a:endParaRPr>
          </a:p>
          <a:p>
            <a:pPr marL="12700" marR="5080" indent="1270" algn="ctr">
              <a:lnSpc>
                <a:spcPct val="101699"/>
              </a:lnSpc>
              <a:spcBef>
                <a:spcPts val="5"/>
              </a:spcBef>
            </a:pPr>
            <a:r>
              <a:rPr sz="900" dirty="0">
                <a:latin typeface="Calibri"/>
                <a:cs typeface="Calibri"/>
              </a:rPr>
              <a:t>understanding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 </a:t>
            </a:r>
            <a:r>
              <a:rPr sz="900" b="1" dirty="0">
                <a:latin typeface="Calibri"/>
                <a:cs typeface="Calibri"/>
              </a:rPr>
              <a:t>problem</a:t>
            </a:r>
            <a:r>
              <a:rPr sz="900" b="1" spc="-10" dirty="0">
                <a:latin typeface="Calibri"/>
                <a:cs typeface="Calibri"/>
              </a:rPr>
              <a:t> </a:t>
            </a:r>
            <a:r>
              <a:rPr sz="900" b="1" dirty="0">
                <a:latin typeface="Calibri"/>
                <a:cs typeface="Calibri"/>
              </a:rPr>
              <a:t>solving </a:t>
            </a:r>
            <a:r>
              <a:rPr sz="900" dirty="0">
                <a:latin typeface="Calibri"/>
                <a:cs typeface="Calibri"/>
              </a:rPr>
              <a:t>tasks.</a:t>
            </a:r>
            <a:r>
              <a:rPr sz="900" spc="18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order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achieve</a:t>
            </a:r>
            <a:r>
              <a:rPr sz="900" dirty="0">
                <a:latin typeface="Calibri"/>
                <a:cs typeface="Calibri"/>
              </a:rPr>
              <a:t> these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aims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all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pupils,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we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have begun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embed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‘Teaching</a:t>
            </a:r>
            <a:r>
              <a:rPr sz="900" dirty="0">
                <a:latin typeface="Calibri"/>
                <a:cs typeface="Calibri"/>
              </a:rPr>
              <a:t> for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Mastery’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approach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Mathematics.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202555" y="5681848"/>
            <a:ext cx="2912745" cy="3990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2650">
              <a:lnSpc>
                <a:spcPct val="100000"/>
              </a:lnSpc>
              <a:spcBef>
                <a:spcPts val="100"/>
              </a:spcBef>
            </a:pPr>
            <a:r>
              <a:rPr sz="9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‘Teaching</a:t>
            </a:r>
            <a:r>
              <a:rPr sz="9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</a:t>
            </a:r>
            <a:r>
              <a:rPr sz="9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Mastery’</a:t>
            </a:r>
            <a:r>
              <a:rPr sz="9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9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...</a:t>
            </a:r>
            <a:endParaRPr sz="900" dirty="0">
              <a:latin typeface="Calibri"/>
              <a:cs typeface="Calibri"/>
            </a:endParaRPr>
          </a:p>
          <a:p>
            <a:pPr marL="12700" marR="6985">
              <a:lnSpc>
                <a:spcPts val="1160"/>
              </a:lnSpc>
              <a:spcBef>
                <a:spcPts val="30"/>
              </a:spcBef>
            </a:pPr>
            <a:r>
              <a:rPr sz="950" dirty="0">
                <a:latin typeface="Calibri"/>
                <a:cs typeface="Calibri"/>
              </a:rPr>
              <a:t>*Is</a:t>
            </a:r>
            <a:r>
              <a:rPr sz="950" spc="-1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achievable</a:t>
            </a:r>
            <a:r>
              <a:rPr sz="950" b="1" spc="-10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for</a:t>
            </a:r>
            <a:r>
              <a:rPr sz="950" b="1" spc="-1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all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-</a:t>
            </a:r>
            <a:r>
              <a:rPr sz="950" spc="-35" dirty="0">
                <a:latin typeface="Times New Roman"/>
                <a:cs typeface="Times New Roman"/>
              </a:rPr>
              <a:t> </a:t>
            </a:r>
            <a:r>
              <a:rPr sz="950" i="1" dirty="0">
                <a:latin typeface="Calibri"/>
                <a:cs typeface="Calibri"/>
              </a:rPr>
              <a:t>high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expectations </a:t>
            </a:r>
            <a:r>
              <a:rPr sz="950" i="1" dirty="0">
                <a:latin typeface="Calibri"/>
                <a:cs typeface="Calibri"/>
              </a:rPr>
              <a:t>and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positive</a:t>
            </a:r>
            <a:r>
              <a:rPr sz="950" i="1" spc="50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‘can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do’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attitude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help</a:t>
            </a:r>
            <a:r>
              <a:rPr sz="950" i="1" spc="-3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children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develop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resilience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in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the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spc="-20" dirty="0">
                <a:latin typeface="Calibri"/>
                <a:cs typeface="Calibri"/>
              </a:rPr>
              <a:t>face</a:t>
            </a:r>
            <a:r>
              <a:rPr sz="950" i="1" dirty="0">
                <a:latin typeface="Calibri"/>
                <a:cs typeface="Calibri"/>
              </a:rPr>
              <a:t> of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challenge</a:t>
            </a:r>
            <a:endParaRPr sz="950" dirty="0">
              <a:latin typeface="Calibri"/>
              <a:cs typeface="Calibri"/>
            </a:endParaRPr>
          </a:p>
          <a:p>
            <a:pPr marL="12700" marR="195580">
              <a:lnSpc>
                <a:spcPts val="1160"/>
              </a:lnSpc>
            </a:pPr>
            <a:r>
              <a:rPr sz="950" spc="-10" dirty="0">
                <a:latin typeface="Calibri"/>
                <a:cs typeface="Calibri"/>
              </a:rPr>
              <a:t>*Promotes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deep</a:t>
            </a:r>
            <a:r>
              <a:rPr sz="950" b="1" spc="-20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and</a:t>
            </a:r>
            <a:r>
              <a:rPr sz="950" b="1" spc="-20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sustainable</a:t>
            </a:r>
            <a:r>
              <a:rPr sz="950" b="1" spc="-1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learning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-</a:t>
            </a:r>
            <a:r>
              <a:rPr sz="950" spc="-40" dirty="0">
                <a:latin typeface="Times New Roman"/>
                <a:cs typeface="Times New Roman"/>
              </a:rPr>
              <a:t> </a:t>
            </a:r>
            <a:r>
              <a:rPr sz="950" i="1" dirty="0">
                <a:latin typeface="Calibri"/>
                <a:cs typeface="Calibri"/>
              </a:rPr>
              <a:t>lessons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spc="-25" dirty="0">
                <a:latin typeface="Calibri"/>
                <a:cs typeface="Calibri"/>
              </a:rPr>
              <a:t>are</a:t>
            </a:r>
            <a:r>
              <a:rPr sz="950" i="1" dirty="0">
                <a:latin typeface="Calibri"/>
                <a:cs typeface="Calibri"/>
              </a:rPr>
              <a:t> designed</a:t>
            </a:r>
            <a:r>
              <a:rPr sz="950" i="1" spc="-3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with</a:t>
            </a:r>
            <a:r>
              <a:rPr sz="950" i="1" spc="-3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careful</a:t>
            </a:r>
            <a:r>
              <a:rPr sz="950" i="1" spc="-3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small</a:t>
            </a:r>
            <a:r>
              <a:rPr sz="950" i="1" spc="-3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steps</a:t>
            </a:r>
            <a:endParaRPr sz="950" dirty="0">
              <a:latin typeface="Calibri"/>
              <a:cs typeface="Calibri"/>
            </a:endParaRPr>
          </a:p>
          <a:p>
            <a:pPr marL="12700" marR="471805">
              <a:lnSpc>
                <a:spcPts val="1150"/>
              </a:lnSpc>
              <a:spcBef>
                <a:spcPts val="15"/>
              </a:spcBef>
            </a:pPr>
            <a:r>
              <a:rPr sz="950" dirty="0">
                <a:latin typeface="Calibri"/>
                <a:cs typeface="Calibri"/>
              </a:rPr>
              <a:t>*Builds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on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b="1" spc="-10" dirty="0">
                <a:latin typeface="Calibri"/>
                <a:cs typeface="Calibri"/>
              </a:rPr>
              <a:t>prior</a:t>
            </a:r>
            <a:r>
              <a:rPr sz="950" b="1" spc="-30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knowledge</a:t>
            </a:r>
            <a:r>
              <a:rPr sz="950" b="1" spc="-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-</a:t>
            </a:r>
            <a:r>
              <a:rPr sz="950" spc="-45" dirty="0">
                <a:latin typeface="Times New Roman"/>
                <a:cs typeface="Times New Roman"/>
              </a:rPr>
              <a:t> </a:t>
            </a:r>
            <a:r>
              <a:rPr sz="950" i="1" dirty="0">
                <a:latin typeface="Calibri"/>
                <a:cs typeface="Calibri"/>
              </a:rPr>
              <a:t>pupils’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learning</a:t>
            </a:r>
            <a:r>
              <a:rPr sz="950" i="1" spc="-25" dirty="0">
                <a:latin typeface="Calibri"/>
                <a:cs typeface="Calibri"/>
              </a:rPr>
              <a:t> of</a:t>
            </a:r>
            <a:r>
              <a:rPr sz="950" i="1" dirty="0">
                <a:latin typeface="Calibri"/>
                <a:cs typeface="Calibri"/>
              </a:rPr>
              <a:t> concepts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is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seen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as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</a:t>
            </a:r>
            <a:r>
              <a:rPr sz="950" i="1" spc="-10" dirty="0">
                <a:latin typeface="Calibri"/>
                <a:cs typeface="Calibri"/>
              </a:rPr>
              <a:t> continuum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across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the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school</a:t>
            </a:r>
            <a:endParaRPr sz="950" dirty="0">
              <a:latin typeface="Calibri"/>
              <a:cs typeface="Calibri"/>
            </a:endParaRPr>
          </a:p>
          <a:p>
            <a:pPr marL="12700" marR="38100">
              <a:lnSpc>
                <a:spcPts val="1150"/>
              </a:lnSpc>
              <a:spcBef>
                <a:spcPts val="20"/>
              </a:spcBef>
            </a:pPr>
            <a:r>
              <a:rPr sz="950" dirty="0">
                <a:latin typeface="Calibri"/>
                <a:cs typeface="Calibri"/>
              </a:rPr>
              <a:t>*Provides</a:t>
            </a:r>
            <a:r>
              <a:rPr sz="950" spc="-2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children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with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spc="-10" dirty="0">
                <a:latin typeface="Calibri"/>
                <a:cs typeface="Calibri"/>
              </a:rPr>
              <a:t>opportunities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to</a:t>
            </a:r>
            <a:r>
              <a:rPr sz="950" spc="-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reason</a:t>
            </a:r>
            <a:r>
              <a:rPr sz="950" b="1" spc="-2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about</a:t>
            </a:r>
            <a:r>
              <a:rPr sz="950" b="1" spc="-25" dirty="0">
                <a:latin typeface="Calibri"/>
                <a:cs typeface="Calibri"/>
              </a:rPr>
              <a:t> </a:t>
            </a:r>
            <a:r>
              <a:rPr sz="950" b="1" spc="-50" dirty="0">
                <a:latin typeface="Calibri"/>
                <a:cs typeface="Calibri"/>
              </a:rPr>
              <a:t>a</a:t>
            </a:r>
            <a:r>
              <a:rPr sz="950" b="1" spc="-10" dirty="0">
                <a:latin typeface="Calibri"/>
                <a:cs typeface="Calibri"/>
              </a:rPr>
              <a:t> concept</a:t>
            </a:r>
            <a:r>
              <a:rPr sz="950" b="1" spc="-20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and</a:t>
            </a:r>
            <a:r>
              <a:rPr sz="950" b="1" spc="-1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make</a:t>
            </a:r>
            <a:r>
              <a:rPr sz="950" b="1" spc="-1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connections</a:t>
            </a:r>
            <a:r>
              <a:rPr sz="950" b="1" spc="10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-</a:t>
            </a:r>
            <a:r>
              <a:rPr sz="950" spc="-35" dirty="0">
                <a:latin typeface="Times New Roman"/>
                <a:cs typeface="Times New Roman"/>
              </a:rPr>
              <a:t> </a:t>
            </a:r>
            <a:r>
              <a:rPr sz="950" i="1" dirty="0">
                <a:latin typeface="Calibri"/>
                <a:cs typeface="Calibri"/>
              </a:rPr>
              <a:t>pupils</a:t>
            </a:r>
            <a:r>
              <a:rPr sz="950" i="1" spc="-1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are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encouraged </a:t>
            </a:r>
            <a:r>
              <a:rPr sz="950" i="1" spc="-25" dirty="0">
                <a:latin typeface="Calibri"/>
                <a:cs typeface="Calibri"/>
              </a:rPr>
              <a:t>to</a:t>
            </a:r>
            <a:endParaRPr sz="950" dirty="0">
              <a:latin typeface="Calibri"/>
              <a:cs typeface="Calibri"/>
            </a:endParaRPr>
          </a:p>
          <a:p>
            <a:pPr marL="12700">
              <a:lnSpc>
                <a:spcPts val="1125"/>
              </a:lnSpc>
            </a:pPr>
            <a:r>
              <a:rPr sz="950" i="1" dirty="0">
                <a:latin typeface="Calibri"/>
                <a:cs typeface="Calibri"/>
              </a:rPr>
              <a:t>make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connections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and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spot</a:t>
            </a:r>
            <a:r>
              <a:rPr sz="950" i="1" spc="-40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patterns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between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different</a:t>
            </a:r>
            <a:endParaRPr sz="950" dirty="0">
              <a:latin typeface="Calibri"/>
              <a:cs typeface="Calibri"/>
            </a:endParaRPr>
          </a:p>
          <a:p>
            <a:pPr marL="12700" marR="95250">
              <a:lnSpc>
                <a:spcPct val="101099"/>
              </a:lnSpc>
              <a:spcBef>
                <a:spcPts val="10"/>
              </a:spcBef>
            </a:pPr>
            <a:r>
              <a:rPr sz="950" i="1" dirty="0">
                <a:latin typeface="Calibri"/>
                <a:cs typeface="Calibri"/>
              </a:rPr>
              <a:t>concepts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(e.g</a:t>
            </a:r>
            <a:r>
              <a:rPr sz="950" i="1" spc="-1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the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link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between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division</a:t>
            </a:r>
            <a:r>
              <a:rPr sz="950" i="1" spc="-1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and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fractions)</a:t>
            </a:r>
            <a:r>
              <a:rPr sz="950" i="1" spc="-25" dirty="0">
                <a:latin typeface="Calibri"/>
                <a:cs typeface="Calibri"/>
              </a:rPr>
              <a:t> and</a:t>
            </a:r>
            <a:r>
              <a:rPr sz="950" i="1" dirty="0">
                <a:latin typeface="Calibri"/>
                <a:cs typeface="Calibri"/>
              </a:rPr>
              <a:t> use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precise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mathematical</a:t>
            </a:r>
            <a:r>
              <a:rPr sz="950" i="1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language</a:t>
            </a:r>
            <a:endParaRPr sz="950" dirty="0">
              <a:latin typeface="Calibri"/>
              <a:cs typeface="Calibri"/>
            </a:endParaRPr>
          </a:p>
          <a:p>
            <a:pPr marL="12700" marR="11430">
              <a:lnSpc>
                <a:spcPct val="101899"/>
              </a:lnSpc>
            </a:pPr>
            <a:r>
              <a:rPr sz="950" dirty="0">
                <a:latin typeface="Calibri"/>
                <a:cs typeface="Calibri"/>
              </a:rPr>
              <a:t>*Promotes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conceptual</a:t>
            </a:r>
            <a:r>
              <a:rPr sz="950" b="1" spc="-30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and</a:t>
            </a:r>
            <a:r>
              <a:rPr sz="950" b="1" spc="-30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procedural</a:t>
            </a:r>
            <a:r>
              <a:rPr sz="950" b="1" spc="-3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fluency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-</a:t>
            </a:r>
            <a:r>
              <a:rPr sz="950" spc="-50" dirty="0">
                <a:latin typeface="Times New Roman"/>
                <a:cs typeface="Times New Roman"/>
              </a:rPr>
              <a:t> </a:t>
            </a:r>
            <a:r>
              <a:rPr sz="950" i="1" spc="-20" dirty="0">
                <a:latin typeface="Calibri"/>
                <a:cs typeface="Calibri"/>
              </a:rPr>
              <a:t>maths</a:t>
            </a:r>
            <a:r>
              <a:rPr sz="950" i="1" dirty="0">
                <a:latin typeface="Calibri"/>
                <a:cs typeface="Calibri"/>
              </a:rPr>
              <a:t> moves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from</a:t>
            </a:r>
            <a:r>
              <a:rPr sz="950" i="1" spc="-3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one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context</a:t>
            </a:r>
            <a:r>
              <a:rPr sz="950" i="1" spc="-3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to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another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(using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objects,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pictorial representations,</a:t>
            </a:r>
            <a:r>
              <a:rPr sz="950" i="1" spc="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calculations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and</a:t>
            </a:r>
            <a:r>
              <a:rPr sz="950" i="1" spc="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word</a:t>
            </a:r>
            <a:r>
              <a:rPr sz="950" i="1" spc="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problems).</a:t>
            </a:r>
            <a:r>
              <a:rPr sz="950" i="1" spc="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There</a:t>
            </a:r>
            <a:r>
              <a:rPr sz="950" i="1" spc="50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are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high</a:t>
            </a:r>
            <a:r>
              <a:rPr sz="950" i="1" spc="-10" dirty="0">
                <a:latin typeface="Calibri"/>
                <a:cs typeface="Calibri"/>
              </a:rPr>
              <a:t> expectations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for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pupils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to</a:t>
            </a:r>
            <a:r>
              <a:rPr sz="950" i="1" spc="-1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learn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key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number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facts, </a:t>
            </a:r>
            <a:r>
              <a:rPr sz="950" i="1" dirty="0">
                <a:latin typeface="Calibri"/>
                <a:cs typeface="Calibri"/>
              </a:rPr>
              <a:t>times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tables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and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develop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true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sense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of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number.</a:t>
            </a:r>
            <a:endParaRPr sz="9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50" spc="-10" dirty="0">
                <a:latin typeface="Calibri"/>
                <a:cs typeface="Calibri"/>
              </a:rPr>
              <a:t>*</a:t>
            </a:r>
            <a:r>
              <a:rPr sz="950" b="1" spc="-10" dirty="0">
                <a:latin typeface="Calibri"/>
                <a:cs typeface="Calibri"/>
              </a:rPr>
              <a:t>Problem</a:t>
            </a:r>
            <a:r>
              <a:rPr sz="950" b="1" spc="-20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solving</a:t>
            </a:r>
            <a:r>
              <a:rPr sz="950" b="1" spc="-2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is</a:t>
            </a:r>
            <a:r>
              <a:rPr sz="950" b="1" spc="-1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central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-</a:t>
            </a:r>
            <a:r>
              <a:rPr sz="950" spc="-40" dirty="0">
                <a:latin typeface="Times New Roman"/>
                <a:cs typeface="Times New Roman"/>
              </a:rPr>
              <a:t> </a:t>
            </a:r>
            <a:r>
              <a:rPr sz="950" i="1" dirty="0">
                <a:latin typeface="Calibri"/>
                <a:cs typeface="Calibri"/>
              </a:rPr>
              <a:t>this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develops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pupils’</a:t>
            </a:r>
            <a:endParaRPr sz="950" dirty="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</a:pPr>
            <a:r>
              <a:rPr sz="950" i="1" spc="-10" dirty="0">
                <a:latin typeface="Calibri"/>
                <a:cs typeface="Calibri"/>
              </a:rPr>
              <a:t>understanding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of</a:t>
            </a:r>
            <a:r>
              <a:rPr sz="950" i="1" spc="-1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why</a:t>
            </a:r>
            <a:r>
              <a:rPr sz="950" i="1" spc="-10" dirty="0">
                <a:latin typeface="Calibri"/>
                <a:cs typeface="Calibri"/>
              </a:rPr>
              <a:t> something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works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so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that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they</a:t>
            </a:r>
            <a:r>
              <a:rPr sz="950" i="1" spc="-1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have</a:t>
            </a:r>
            <a:r>
              <a:rPr sz="950" i="1" spc="-10" dirty="0">
                <a:latin typeface="Calibri"/>
                <a:cs typeface="Calibri"/>
              </a:rPr>
              <a:t> </a:t>
            </a:r>
            <a:r>
              <a:rPr sz="950" i="1" spc="-50" dirty="0">
                <a:latin typeface="Calibri"/>
                <a:cs typeface="Calibri"/>
              </a:rPr>
              <a:t>a</a:t>
            </a:r>
            <a:r>
              <a:rPr sz="950" i="1" dirty="0">
                <a:latin typeface="Calibri"/>
                <a:cs typeface="Calibri"/>
              </a:rPr>
              <a:t> true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appreciation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of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what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they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are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doing</a:t>
            </a:r>
            <a:r>
              <a:rPr sz="950" i="1" spc="-1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rather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than</a:t>
            </a:r>
            <a:r>
              <a:rPr sz="950" i="1" spc="-10" dirty="0">
                <a:latin typeface="Calibri"/>
                <a:cs typeface="Calibri"/>
              </a:rPr>
              <a:t> </a:t>
            </a:r>
            <a:r>
              <a:rPr sz="950" i="1" spc="-20" dirty="0">
                <a:latin typeface="Calibri"/>
                <a:cs typeface="Calibri"/>
              </a:rPr>
              <a:t>just</a:t>
            </a:r>
            <a:r>
              <a:rPr sz="950" i="1" dirty="0">
                <a:latin typeface="Calibri"/>
                <a:cs typeface="Calibri"/>
              </a:rPr>
              <a:t> learning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to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repeat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routines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without</a:t>
            </a:r>
            <a:r>
              <a:rPr sz="950" i="1" spc="-3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grasping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what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spc="-25" dirty="0">
                <a:latin typeface="Calibri"/>
                <a:cs typeface="Calibri"/>
              </a:rPr>
              <a:t>is</a:t>
            </a:r>
            <a:r>
              <a:rPr sz="950" i="1" spc="-10" dirty="0">
                <a:latin typeface="Calibri"/>
                <a:cs typeface="Calibri"/>
              </a:rPr>
              <a:t> happening</a:t>
            </a:r>
            <a:endParaRPr sz="950" dirty="0">
              <a:latin typeface="Calibri"/>
              <a:cs typeface="Calibri"/>
            </a:endParaRPr>
          </a:p>
          <a:p>
            <a:pPr marL="12700" marR="111760">
              <a:lnSpc>
                <a:spcPts val="1160"/>
              </a:lnSpc>
              <a:spcBef>
                <a:spcPts val="35"/>
              </a:spcBef>
            </a:pPr>
            <a:r>
              <a:rPr sz="950" dirty="0">
                <a:latin typeface="Calibri"/>
                <a:cs typeface="Calibri"/>
              </a:rPr>
              <a:t>*Provides</a:t>
            </a:r>
            <a:r>
              <a:rPr sz="950" spc="-20" dirty="0">
                <a:latin typeface="Calibri"/>
                <a:cs typeface="Calibri"/>
              </a:rPr>
              <a:t> </a:t>
            </a:r>
            <a:r>
              <a:rPr sz="950" b="1" spc="-10" dirty="0">
                <a:latin typeface="Calibri"/>
                <a:cs typeface="Calibri"/>
              </a:rPr>
              <a:t>challenge</a:t>
            </a:r>
            <a:r>
              <a:rPr sz="950" b="1" spc="-2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through</a:t>
            </a:r>
            <a:r>
              <a:rPr sz="950" b="1" spc="-25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greater</a:t>
            </a:r>
            <a:r>
              <a:rPr sz="950" b="1" spc="-30" dirty="0">
                <a:latin typeface="Calibri"/>
                <a:cs typeface="Calibri"/>
              </a:rPr>
              <a:t> </a:t>
            </a:r>
            <a:r>
              <a:rPr sz="950" b="1" dirty="0">
                <a:latin typeface="Calibri"/>
                <a:cs typeface="Calibri"/>
              </a:rPr>
              <a:t>depth</a:t>
            </a:r>
            <a:r>
              <a:rPr sz="950" b="1" spc="-5" dirty="0">
                <a:latin typeface="Calibri"/>
                <a:cs typeface="Calibri"/>
              </a:rPr>
              <a:t> </a:t>
            </a:r>
            <a:r>
              <a:rPr sz="950" dirty="0">
                <a:latin typeface="Calibri"/>
                <a:cs typeface="Calibri"/>
              </a:rPr>
              <a:t>-</a:t>
            </a:r>
            <a:r>
              <a:rPr sz="950" spc="-45" dirty="0">
                <a:latin typeface="Times New Roman"/>
                <a:cs typeface="Times New Roman"/>
              </a:rPr>
              <a:t> </a:t>
            </a:r>
            <a:r>
              <a:rPr sz="950" i="1" dirty="0">
                <a:latin typeface="Calibri"/>
                <a:cs typeface="Calibri"/>
              </a:rPr>
              <a:t>rather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spc="-20" dirty="0">
                <a:latin typeface="Calibri"/>
                <a:cs typeface="Calibri"/>
              </a:rPr>
              <a:t>than</a:t>
            </a:r>
            <a:r>
              <a:rPr sz="950" i="1" spc="-10" dirty="0">
                <a:latin typeface="Calibri"/>
                <a:cs typeface="Calibri"/>
              </a:rPr>
              <a:t> accelerated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content,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teachers set</a:t>
            </a:r>
            <a:r>
              <a:rPr sz="950" i="1" spc="-1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tasks</a:t>
            </a:r>
            <a:r>
              <a:rPr sz="950" i="1" spc="-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to </a:t>
            </a:r>
            <a:r>
              <a:rPr sz="950" i="1" spc="-10" dirty="0">
                <a:latin typeface="Calibri"/>
                <a:cs typeface="Calibri"/>
              </a:rPr>
              <a:t>deepen</a:t>
            </a:r>
            <a:endParaRPr sz="950" dirty="0">
              <a:latin typeface="Calibri"/>
              <a:cs typeface="Calibri"/>
            </a:endParaRPr>
          </a:p>
          <a:p>
            <a:pPr marL="12700" marR="431800">
              <a:lnSpc>
                <a:spcPts val="1150"/>
              </a:lnSpc>
              <a:spcBef>
                <a:spcPts val="15"/>
              </a:spcBef>
            </a:pPr>
            <a:r>
              <a:rPr sz="950" i="1" dirty="0">
                <a:latin typeface="Calibri"/>
                <a:cs typeface="Calibri"/>
              </a:rPr>
              <a:t>knowledge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and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improve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spc="-10" dirty="0">
                <a:latin typeface="Calibri"/>
                <a:cs typeface="Calibri"/>
              </a:rPr>
              <a:t>reasoning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skills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within</a:t>
            </a:r>
            <a:r>
              <a:rPr sz="950" i="1" spc="-25" dirty="0">
                <a:latin typeface="Calibri"/>
                <a:cs typeface="Calibri"/>
              </a:rPr>
              <a:t> the</a:t>
            </a:r>
            <a:r>
              <a:rPr sz="950" i="1" dirty="0">
                <a:latin typeface="Calibri"/>
                <a:cs typeface="Calibri"/>
              </a:rPr>
              <a:t> objectives</a:t>
            </a:r>
            <a:r>
              <a:rPr sz="950" i="1" spc="-25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of</a:t>
            </a:r>
            <a:r>
              <a:rPr sz="950" i="1" spc="-3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the</a:t>
            </a:r>
            <a:r>
              <a:rPr sz="950" i="1" spc="-20" dirty="0">
                <a:latin typeface="Calibri"/>
                <a:cs typeface="Calibri"/>
              </a:rPr>
              <a:t> </a:t>
            </a:r>
            <a:r>
              <a:rPr sz="950" i="1" dirty="0">
                <a:latin typeface="Calibri"/>
                <a:cs typeface="Calibri"/>
              </a:rPr>
              <a:t>year</a:t>
            </a:r>
            <a:r>
              <a:rPr sz="950" i="1" spc="-40" dirty="0">
                <a:latin typeface="Calibri"/>
                <a:cs typeface="Calibri"/>
              </a:rPr>
              <a:t> </a:t>
            </a:r>
            <a:r>
              <a:rPr sz="950" i="1" spc="-20" dirty="0">
                <a:latin typeface="Calibri"/>
                <a:cs typeface="Calibri"/>
              </a:rPr>
              <a:t>group</a:t>
            </a:r>
            <a:endParaRPr sz="950" dirty="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1609078" y="4014337"/>
            <a:ext cx="2774950" cy="5803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217804">
              <a:lnSpc>
                <a:spcPct val="101499"/>
              </a:lnSpc>
              <a:spcBef>
                <a:spcPts val="80"/>
              </a:spcBef>
            </a:pPr>
            <a:r>
              <a:rPr sz="900" dirty="0">
                <a:latin typeface="Calibri"/>
                <a:cs typeface="Calibri"/>
              </a:rPr>
              <a:t>Teaching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Mastery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has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CPA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approach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its</a:t>
            </a:r>
            <a:r>
              <a:rPr sz="900" spc="-10" dirty="0">
                <a:latin typeface="Calibri"/>
                <a:cs typeface="Calibri"/>
              </a:rPr>
              <a:t> core.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00AF50"/>
                </a:solidFill>
                <a:latin typeface="Calibri"/>
                <a:cs typeface="Calibri"/>
              </a:rPr>
              <a:t>Concrete</a:t>
            </a:r>
            <a:r>
              <a:rPr sz="900" b="1" spc="-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AF50"/>
                </a:solidFill>
                <a:latin typeface="Calibri"/>
                <a:cs typeface="Calibri"/>
              </a:rPr>
              <a:t>-</a:t>
            </a:r>
            <a:r>
              <a:rPr sz="900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latin typeface="Calibri"/>
                <a:cs typeface="Calibri"/>
              </a:rPr>
              <a:t>providing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with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objects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resources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to</a:t>
            </a:r>
            <a:r>
              <a:rPr sz="900" dirty="0">
                <a:latin typeface="Calibri"/>
                <a:cs typeface="Calibri"/>
              </a:rPr>
              <a:t> manipulate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order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demonstrate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their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mathematical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thinking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1609078" y="4710806"/>
            <a:ext cx="2764155" cy="44195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80"/>
              </a:spcBef>
            </a:pPr>
            <a:r>
              <a:rPr sz="900" b="1" dirty="0">
                <a:solidFill>
                  <a:srgbClr val="00AF50"/>
                </a:solidFill>
                <a:latin typeface="Calibri"/>
                <a:cs typeface="Calibri"/>
              </a:rPr>
              <a:t>Pictorial</a:t>
            </a:r>
            <a:r>
              <a:rPr sz="900" b="1" spc="-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AF50"/>
                </a:solidFill>
                <a:latin typeface="Calibri"/>
                <a:cs typeface="Calibri"/>
              </a:rPr>
              <a:t>-</a:t>
            </a:r>
            <a:r>
              <a:rPr sz="900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latin typeface="Calibri"/>
                <a:cs typeface="Calibri"/>
              </a:rPr>
              <a:t>providing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opportunities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represent</a:t>
            </a:r>
            <a:r>
              <a:rPr sz="900" dirty="0">
                <a:latin typeface="Calibri"/>
                <a:cs typeface="Calibri"/>
              </a:rPr>
              <a:t> their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mathematical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thinking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through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diagrams,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images,</a:t>
            </a:r>
            <a:r>
              <a:rPr sz="900" dirty="0">
                <a:latin typeface="Calibri"/>
                <a:cs typeface="Calibri"/>
              </a:rPr>
              <a:t> drawings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or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models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609078" y="5270114"/>
            <a:ext cx="2693670" cy="44195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0"/>
              </a:spcBef>
            </a:pPr>
            <a:r>
              <a:rPr sz="900" b="1" dirty="0">
                <a:solidFill>
                  <a:srgbClr val="00AF50"/>
                </a:solidFill>
                <a:latin typeface="Calibri"/>
                <a:cs typeface="Calibri"/>
              </a:rPr>
              <a:t>Abstract</a:t>
            </a:r>
            <a:r>
              <a:rPr sz="900" b="1" spc="-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00AF50"/>
                </a:solidFill>
                <a:latin typeface="Calibri"/>
                <a:cs typeface="Calibri"/>
              </a:rPr>
              <a:t>-</a:t>
            </a:r>
            <a:r>
              <a:rPr sz="900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900" dirty="0">
                <a:latin typeface="Calibri"/>
                <a:cs typeface="Calibri"/>
              </a:rPr>
              <a:t>providing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opportunities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become</a:t>
            </a:r>
            <a:r>
              <a:rPr sz="900" dirty="0">
                <a:latin typeface="Calibri"/>
                <a:cs typeface="Calibri"/>
              </a:rPr>
              <a:t> more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familiar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with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formal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mathematical</a:t>
            </a:r>
            <a:r>
              <a:rPr sz="900" spc="-10" dirty="0">
                <a:latin typeface="Calibri"/>
                <a:cs typeface="Calibri"/>
              </a:rPr>
              <a:t> representations</a:t>
            </a:r>
            <a:r>
              <a:rPr sz="900" dirty="0">
                <a:latin typeface="Calibri"/>
                <a:cs typeface="Calibri"/>
              </a:rPr>
              <a:t> including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signs,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symbols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digits.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1609078" y="5828153"/>
            <a:ext cx="18834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Calibri"/>
                <a:cs typeface="Calibri"/>
              </a:rPr>
              <a:t>For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example…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when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teaching</a:t>
            </a:r>
            <a:r>
              <a:rPr sz="900" spc="-10" dirty="0">
                <a:latin typeface="Calibri"/>
                <a:cs typeface="Calibri"/>
              </a:rPr>
              <a:t> addition...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609078" y="7362821"/>
            <a:ext cx="2870835" cy="211709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1103630">
              <a:lnSpc>
                <a:spcPct val="101099"/>
              </a:lnSpc>
              <a:spcBef>
                <a:spcPts val="85"/>
              </a:spcBef>
            </a:pPr>
            <a:r>
              <a:rPr sz="900" b="1" dirty="0">
                <a:latin typeface="Calibri"/>
                <a:cs typeface="Calibri"/>
              </a:rPr>
              <a:t>Reasoning</a:t>
            </a:r>
            <a:r>
              <a:rPr sz="900" dirty="0">
                <a:latin typeface="Calibri"/>
                <a:cs typeface="Calibri"/>
              </a:rPr>
              <a:t>: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Talking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thinking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like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0" dirty="0">
                <a:latin typeface="Calibri"/>
                <a:cs typeface="Calibri"/>
              </a:rPr>
              <a:t>a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mathematician…</a:t>
            </a:r>
            <a:endParaRPr sz="900" dirty="0">
              <a:latin typeface="Calibri"/>
              <a:cs typeface="Calibri"/>
            </a:endParaRPr>
          </a:p>
          <a:p>
            <a:pPr marL="12700" marR="84455">
              <a:lnSpc>
                <a:spcPct val="101800"/>
              </a:lnSpc>
              <a:spcBef>
                <a:spcPts val="5"/>
              </a:spcBef>
            </a:pPr>
            <a:r>
              <a:rPr sz="900" dirty="0">
                <a:latin typeface="Calibri"/>
                <a:cs typeface="Calibri"/>
              </a:rPr>
              <a:t>Mathematical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language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often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uses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common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words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new</a:t>
            </a:r>
            <a:r>
              <a:rPr sz="900" dirty="0">
                <a:latin typeface="Calibri"/>
                <a:cs typeface="Calibri"/>
              </a:rPr>
              <a:t> context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e.g.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table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right.</a:t>
            </a:r>
            <a:r>
              <a:rPr sz="900" spc="18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It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crucial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that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have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0" dirty="0">
                <a:latin typeface="Calibri"/>
                <a:cs typeface="Calibri"/>
              </a:rPr>
              <a:t>a</a:t>
            </a:r>
            <a:r>
              <a:rPr sz="900" dirty="0">
                <a:latin typeface="Calibri"/>
                <a:cs typeface="Calibri"/>
              </a:rPr>
              <a:t> secure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grasp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mathematical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vocabulary.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can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help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at</a:t>
            </a:r>
            <a:r>
              <a:rPr sz="900" dirty="0">
                <a:latin typeface="Calibri"/>
                <a:cs typeface="Calibri"/>
              </a:rPr>
              <a:t> home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by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encouraging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your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explain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how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they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have</a:t>
            </a:r>
            <a:r>
              <a:rPr sz="900" dirty="0">
                <a:latin typeface="Calibri"/>
                <a:cs typeface="Calibri"/>
              </a:rPr>
              <a:t> solved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problem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work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with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them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test,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prove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and</a:t>
            </a:r>
            <a:r>
              <a:rPr sz="900" dirty="0">
                <a:latin typeface="Calibri"/>
                <a:cs typeface="Calibri"/>
              </a:rPr>
              <a:t> explain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patterns.</a:t>
            </a:r>
            <a:endParaRPr sz="9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dirty="0">
                <a:latin typeface="Calibri"/>
                <a:cs typeface="Calibri"/>
              </a:rPr>
              <a:t>In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school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use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variety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questions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prompts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to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-20" dirty="0">
                <a:latin typeface="Calibri"/>
                <a:cs typeface="Calibri"/>
              </a:rPr>
              <a:t>boost</a:t>
            </a:r>
            <a:endParaRPr sz="900" dirty="0">
              <a:latin typeface="Calibri"/>
              <a:cs typeface="Calibri"/>
            </a:endParaRPr>
          </a:p>
          <a:p>
            <a:pPr marL="12700" marR="5080">
              <a:lnSpc>
                <a:spcPct val="101800"/>
              </a:lnSpc>
              <a:spcBef>
                <a:spcPts val="5"/>
              </a:spcBef>
            </a:pPr>
            <a:r>
              <a:rPr sz="900" dirty="0">
                <a:latin typeface="Calibri"/>
                <a:cs typeface="Calibri"/>
              </a:rPr>
              <a:t>children’s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mathematical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thinking.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Children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answer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questions</a:t>
            </a:r>
            <a:r>
              <a:rPr sz="900" dirty="0">
                <a:latin typeface="Calibri"/>
                <a:cs typeface="Calibri"/>
              </a:rPr>
              <a:t> in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complete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sentences using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accurate</a:t>
            </a:r>
            <a:r>
              <a:rPr sz="900" spc="-10" dirty="0">
                <a:latin typeface="Calibri"/>
                <a:cs typeface="Calibri"/>
              </a:rPr>
              <a:t> mathematical</a:t>
            </a:r>
            <a:r>
              <a:rPr sz="900" dirty="0">
                <a:latin typeface="Calibri"/>
                <a:cs typeface="Calibri"/>
              </a:rPr>
              <a:t> vocabulary.</a:t>
            </a:r>
            <a:r>
              <a:rPr sz="900" spc="18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Reasoning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about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discussing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maths</a:t>
            </a:r>
            <a:r>
              <a:rPr sz="900" spc="-10" dirty="0">
                <a:latin typeface="Calibri"/>
                <a:cs typeface="Calibri"/>
              </a:rPr>
              <a:t> problems</a:t>
            </a:r>
            <a:r>
              <a:rPr sz="900" dirty="0">
                <a:latin typeface="Calibri"/>
                <a:cs typeface="Calibri"/>
              </a:rPr>
              <a:t> in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way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that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others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can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understand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demonstrates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depth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25" dirty="0">
                <a:latin typeface="Calibri"/>
                <a:cs typeface="Calibri"/>
              </a:rPr>
              <a:t>of</a:t>
            </a:r>
            <a:r>
              <a:rPr sz="900" dirty="0">
                <a:latin typeface="Calibri"/>
                <a:cs typeface="Calibri"/>
              </a:rPr>
              <a:t> understanding -</a:t>
            </a:r>
            <a:r>
              <a:rPr sz="900" spc="-3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Calibri"/>
                <a:cs typeface="Calibri"/>
              </a:rPr>
              <a:t>another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fundamental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aspect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of</a:t>
            </a:r>
            <a:r>
              <a:rPr sz="900" spc="-10" dirty="0">
                <a:latin typeface="Calibri"/>
                <a:cs typeface="Calibri"/>
              </a:rPr>
              <a:t> mastering</a:t>
            </a:r>
            <a:r>
              <a:rPr sz="900" spc="500" dirty="0">
                <a:latin typeface="Calibri"/>
                <a:cs typeface="Calibri"/>
              </a:rPr>
              <a:t> </a:t>
            </a:r>
            <a:r>
              <a:rPr sz="900" spc="-10" dirty="0">
                <a:latin typeface="Calibri"/>
                <a:cs typeface="Calibri"/>
              </a:rPr>
              <a:t>mathematics.</a:t>
            </a:r>
            <a:endParaRPr sz="900" dirty="0">
              <a:latin typeface="Calibri"/>
              <a:cs typeface="Calibri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1281954" y="6065736"/>
            <a:ext cx="3606165" cy="4088765"/>
            <a:chOff x="11281954" y="6065736"/>
            <a:chExt cx="3606165" cy="4088765"/>
          </a:xfrm>
        </p:grpSpPr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82811" y="6065736"/>
              <a:ext cx="1227124" cy="124031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51023" y="6065757"/>
              <a:ext cx="1210317" cy="126748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828775" y="6074755"/>
              <a:ext cx="967166" cy="1267480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281954" y="9538941"/>
              <a:ext cx="1221824" cy="61550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04663" y="9442999"/>
              <a:ext cx="1105902" cy="56165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671285" y="9471483"/>
              <a:ext cx="1216423" cy="638283"/>
            </a:xfrm>
            <a:prstGeom prst="rect">
              <a:avLst/>
            </a:prstGeom>
          </p:spPr>
        </p:pic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1A3BBDE6-EF1C-9EE8-15E8-B8C61BDE77D2}"/>
              </a:ext>
            </a:extLst>
          </p:cNvPr>
          <p:cNvSpPr txBox="1"/>
          <p:nvPr/>
        </p:nvSpPr>
        <p:spPr>
          <a:xfrm>
            <a:off x="762393" y="4730435"/>
            <a:ext cx="4357734" cy="1718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GB" sz="750" b="1" u="sng" spc="-10" dirty="0"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Mathematics</a:t>
            </a:r>
            <a:endParaRPr lang="en-GB" sz="750" dirty="0">
              <a:latin typeface="+mj-lt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lang="en-GB" sz="750" b="1" dirty="0">
                <a:latin typeface="+mj-lt"/>
                <a:cs typeface="Calibri"/>
              </a:rPr>
              <a:t>Number</a:t>
            </a:r>
            <a:r>
              <a:rPr lang="en-GB" sz="750" b="1" spc="-10" dirty="0">
                <a:latin typeface="+mj-lt"/>
                <a:cs typeface="Calibri"/>
              </a:rPr>
              <a:t> </a:t>
            </a:r>
            <a:r>
              <a:rPr lang="en-GB" sz="750" b="1" dirty="0">
                <a:latin typeface="+mj-lt"/>
                <a:cs typeface="Calibri"/>
              </a:rPr>
              <a:t>-</a:t>
            </a:r>
            <a:r>
              <a:rPr lang="en-GB" sz="750" spc="-35" dirty="0">
                <a:latin typeface="+mj-lt"/>
                <a:cs typeface="Times New Roman"/>
              </a:rPr>
              <a:t> </a:t>
            </a:r>
            <a:r>
              <a:rPr lang="en-GB" sz="750" b="1" dirty="0">
                <a:latin typeface="+mj-lt"/>
                <a:cs typeface="Calibri"/>
              </a:rPr>
              <a:t>Number</a:t>
            </a:r>
            <a:r>
              <a:rPr lang="en-GB" sz="750" b="1" spc="-20" dirty="0">
                <a:latin typeface="+mj-lt"/>
                <a:cs typeface="Calibri"/>
              </a:rPr>
              <a:t> </a:t>
            </a:r>
            <a:r>
              <a:rPr lang="en-GB" sz="750" b="1" dirty="0">
                <a:latin typeface="+mj-lt"/>
                <a:cs typeface="Calibri"/>
              </a:rPr>
              <a:t>and</a:t>
            </a:r>
            <a:r>
              <a:rPr lang="en-GB" sz="750" b="1" spc="-20" dirty="0">
                <a:latin typeface="+mj-lt"/>
                <a:cs typeface="Calibri"/>
              </a:rPr>
              <a:t> </a:t>
            </a:r>
            <a:r>
              <a:rPr lang="en-GB" sz="750" b="1" dirty="0">
                <a:latin typeface="+mj-lt"/>
                <a:cs typeface="Calibri"/>
              </a:rPr>
              <a:t>Place</a:t>
            </a:r>
            <a:r>
              <a:rPr lang="en-GB" sz="750" b="1" spc="-15" dirty="0">
                <a:latin typeface="+mj-lt"/>
                <a:cs typeface="Calibri"/>
              </a:rPr>
              <a:t> </a:t>
            </a:r>
            <a:r>
              <a:rPr lang="en-GB" sz="750" b="1" spc="-20" dirty="0">
                <a:latin typeface="+mj-lt"/>
                <a:cs typeface="Calibri"/>
              </a:rPr>
              <a:t>Value</a:t>
            </a:r>
            <a:endParaRPr lang="en-GB" sz="750" dirty="0">
              <a:latin typeface="+mj-lt"/>
              <a:cs typeface="Calibri"/>
            </a:endParaRPr>
          </a:p>
          <a:p>
            <a:pPr marL="184150" marR="1148715" indent="-171450">
              <a:lnSpc>
                <a:spcPct val="101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lang="en-GB" sz="750" dirty="0">
                <a:latin typeface="+mj-lt"/>
                <a:cs typeface="Calibri"/>
              </a:rPr>
              <a:t>Count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in </a:t>
            </a:r>
            <a:r>
              <a:rPr lang="en-GB" sz="750" spc="-10" dirty="0">
                <a:latin typeface="+mj-lt"/>
                <a:cs typeface="Calibri"/>
              </a:rPr>
              <a:t>multiples</a:t>
            </a:r>
            <a:r>
              <a:rPr lang="en-GB" sz="750" dirty="0">
                <a:latin typeface="+mj-lt"/>
                <a:cs typeface="Calibri"/>
              </a:rPr>
              <a:t> of</a:t>
            </a:r>
            <a:r>
              <a:rPr lang="en-GB" sz="750" spc="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6, 7,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9, 25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and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spc="-20" dirty="0">
                <a:latin typeface="+mj-lt"/>
                <a:cs typeface="Calibri"/>
              </a:rPr>
              <a:t>1000</a:t>
            </a:r>
            <a:r>
              <a:rPr lang="en-GB" sz="750" spc="500" dirty="0">
                <a:latin typeface="+mj-lt"/>
                <a:cs typeface="Calibri"/>
              </a:rPr>
              <a:t> </a:t>
            </a:r>
          </a:p>
          <a:p>
            <a:pPr marL="184150" marR="1148715" indent="-171450">
              <a:lnSpc>
                <a:spcPct val="101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lang="en-GB" sz="750" dirty="0">
                <a:latin typeface="+mj-lt"/>
                <a:cs typeface="Calibri"/>
              </a:rPr>
              <a:t>Find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1000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more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or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less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than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a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given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spc="-10" dirty="0">
                <a:latin typeface="+mj-lt"/>
                <a:cs typeface="Calibri"/>
              </a:rPr>
              <a:t>number</a:t>
            </a:r>
          </a:p>
          <a:p>
            <a:pPr marL="184150" marR="1148715" indent="-171450">
              <a:lnSpc>
                <a:spcPct val="101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lang="en-GB" sz="750" dirty="0">
                <a:latin typeface="+mj-lt"/>
                <a:cs typeface="Calibri"/>
              </a:rPr>
              <a:t>Count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spc="-10" dirty="0">
                <a:latin typeface="+mj-lt"/>
                <a:cs typeface="Calibri"/>
              </a:rPr>
              <a:t>backwards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through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zero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to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include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negative</a:t>
            </a:r>
            <a:r>
              <a:rPr lang="en-GB" sz="750" spc="-10" dirty="0">
                <a:latin typeface="+mj-lt"/>
                <a:cs typeface="Calibri"/>
              </a:rPr>
              <a:t> numbers</a:t>
            </a:r>
            <a:endParaRPr lang="en-GB" sz="750" dirty="0">
              <a:latin typeface="+mj-lt"/>
              <a:cs typeface="Calibri"/>
            </a:endParaRPr>
          </a:p>
          <a:p>
            <a:pPr marL="184150" marR="1148715" indent="-171450">
              <a:lnSpc>
                <a:spcPct val="101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lang="en-GB" sz="750" spc="-10" dirty="0">
                <a:latin typeface="+mj-lt"/>
                <a:cs typeface="Calibri"/>
              </a:rPr>
              <a:t>Recognise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the</a:t>
            </a:r>
            <a:r>
              <a:rPr lang="en-GB" sz="750" spc="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place value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of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each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digit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in a</a:t>
            </a:r>
            <a:r>
              <a:rPr lang="en-GB" sz="750" spc="5" dirty="0">
                <a:latin typeface="+mj-lt"/>
                <a:cs typeface="Calibri"/>
              </a:rPr>
              <a:t> </a:t>
            </a:r>
            <a:r>
              <a:rPr lang="en-GB" sz="750" spc="-10" dirty="0">
                <a:latin typeface="+mj-lt"/>
                <a:cs typeface="Calibri"/>
              </a:rPr>
              <a:t>four-</a:t>
            </a:r>
            <a:r>
              <a:rPr lang="en-GB" sz="750" dirty="0">
                <a:latin typeface="+mj-lt"/>
                <a:cs typeface="Calibri"/>
              </a:rPr>
              <a:t>digit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spc="-10" dirty="0">
                <a:latin typeface="+mj-lt"/>
                <a:cs typeface="Calibri"/>
              </a:rPr>
              <a:t>number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spc="-10" dirty="0">
                <a:latin typeface="+mj-lt"/>
                <a:cs typeface="Calibri"/>
              </a:rPr>
              <a:t>(thousands, hundreds,</a:t>
            </a:r>
            <a:r>
              <a:rPr lang="en-GB" sz="750" dirty="0">
                <a:latin typeface="+mj-lt"/>
                <a:cs typeface="Calibri"/>
              </a:rPr>
              <a:t> tens and</a:t>
            </a:r>
            <a:r>
              <a:rPr lang="en-GB" sz="750" spc="-10" dirty="0">
                <a:latin typeface="+mj-lt"/>
                <a:cs typeface="Calibri"/>
              </a:rPr>
              <a:t> ones)</a:t>
            </a:r>
          </a:p>
          <a:p>
            <a:pPr marL="184150" marR="1148715" indent="-171450">
              <a:lnSpc>
                <a:spcPct val="101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lang="en-GB" sz="750" dirty="0">
                <a:latin typeface="+mj-lt"/>
                <a:cs typeface="Calibri"/>
              </a:rPr>
              <a:t>Order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and</a:t>
            </a:r>
            <a:r>
              <a:rPr lang="en-GB" sz="750" spc="-10" dirty="0">
                <a:latin typeface="+mj-lt"/>
                <a:cs typeface="Calibri"/>
              </a:rPr>
              <a:t> compare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numbers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beyond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spc="-20" dirty="0">
                <a:latin typeface="+mj-lt"/>
                <a:cs typeface="Calibri"/>
              </a:rPr>
              <a:t>1000</a:t>
            </a:r>
            <a:endParaRPr lang="en-GB" sz="750" dirty="0">
              <a:latin typeface="+mj-lt"/>
              <a:cs typeface="Calibri"/>
            </a:endParaRPr>
          </a:p>
          <a:p>
            <a:pPr marL="184150" marR="1148715" indent="-171450">
              <a:lnSpc>
                <a:spcPct val="101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lang="en-GB" sz="750" spc="-10" dirty="0">
                <a:latin typeface="+mj-lt"/>
                <a:cs typeface="Calibri"/>
              </a:rPr>
              <a:t>Identify</a:t>
            </a:r>
            <a:r>
              <a:rPr lang="en-GB" sz="750" dirty="0">
                <a:latin typeface="+mj-lt"/>
                <a:cs typeface="Calibri"/>
              </a:rPr>
              <a:t>,</a:t>
            </a:r>
            <a:r>
              <a:rPr lang="en-GB" sz="750" spc="5" dirty="0">
                <a:latin typeface="+mj-lt"/>
                <a:cs typeface="Calibri"/>
              </a:rPr>
              <a:t> </a:t>
            </a:r>
            <a:r>
              <a:rPr lang="en-GB" sz="750" spc="-10" dirty="0">
                <a:latin typeface="+mj-lt"/>
                <a:cs typeface="Calibri"/>
              </a:rPr>
              <a:t>represent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and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estimate</a:t>
            </a:r>
            <a:r>
              <a:rPr lang="en-GB" sz="750" spc="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numbers</a:t>
            </a:r>
            <a:r>
              <a:rPr lang="en-GB" sz="750" spc="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using</a:t>
            </a:r>
            <a:r>
              <a:rPr lang="en-GB" sz="750" spc="10" dirty="0">
                <a:latin typeface="+mj-lt"/>
                <a:cs typeface="Calibri"/>
              </a:rPr>
              <a:t> </a:t>
            </a:r>
            <a:r>
              <a:rPr lang="en-GB" sz="750" spc="-10" dirty="0">
                <a:latin typeface="+mj-lt"/>
                <a:cs typeface="Calibri"/>
              </a:rPr>
              <a:t>different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spc="-10" dirty="0">
                <a:latin typeface="+mj-lt"/>
                <a:cs typeface="Calibri"/>
              </a:rPr>
              <a:t>representations</a:t>
            </a:r>
            <a:r>
              <a:rPr lang="en-GB" sz="750" spc="500" dirty="0">
                <a:latin typeface="+mj-lt"/>
                <a:cs typeface="Calibri"/>
              </a:rPr>
              <a:t> </a:t>
            </a:r>
          </a:p>
          <a:p>
            <a:pPr marL="184150" marR="1148715" indent="-171450">
              <a:lnSpc>
                <a:spcPct val="101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lang="en-GB" sz="750" dirty="0">
                <a:latin typeface="+mj-lt"/>
                <a:cs typeface="Calibri"/>
              </a:rPr>
              <a:t>Round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any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number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to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the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nearest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10,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100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or</a:t>
            </a:r>
            <a:r>
              <a:rPr lang="en-GB" sz="750" spc="-20" dirty="0">
                <a:latin typeface="+mj-lt"/>
                <a:cs typeface="Calibri"/>
              </a:rPr>
              <a:t> 1000</a:t>
            </a:r>
          </a:p>
          <a:p>
            <a:pPr marL="184150" marR="1148715" indent="-171450">
              <a:lnSpc>
                <a:spcPct val="101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lang="en-GB" sz="750" dirty="0">
                <a:latin typeface="+mj-lt"/>
                <a:cs typeface="Calibri"/>
              </a:rPr>
              <a:t>Solve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number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and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spc="-10" dirty="0">
                <a:latin typeface="+mj-lt"/>
                <a:cs typeface="Calibri"/>
              </a:rPr>
              <a:t>practical </a:t>
            </a:r>
            <a:r>
              <a:rPr lang="en-GB" sz="750" dirty="0">
                <a:latin typeface="+mj-lt"/>
                <a:cs typeface="Calibri"/>
              </a:rPr>
              <a:t>problems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that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involve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all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of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the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above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and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spc="-20" dirty="0">
                <a:latin typeface="+mj-lt"/>
                <a:cs typeface="Calibri"/>
              </a:rPr>
              <a:t>with i</a:t>
            </a:r>
            <a:r>
              <a:rPr lang="en-GB" sz="750" spc="-10" dirty="0">
                <a:latin typeface="+mj-lt"/>
                <a:cs typeface="Calibri"/>
              </a:rPr>
              <a:t>ncreasingly</a:t>
            </a:r>
            <a:r>
              <a:rPr lang="en-GB" sz="750" dirty="0">
                <a:latin typeface="+mj-lt"/>
                <a:cs typeface="Calibri"/>
              </a:rPr>
              <a:t> large</a:t>
            </a:r>
            <a:r>
              <a:rPr lang="en-GB" sz="750" spc="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positive</a:t>
            </a:r>
            <a:r>
              <a:rPr lang="en-GB" sz="750" spc="10" dirty="0">
                <a:latin typeface="+mj-lt"/>
                <a:cs typeface="Calibri"/>
              </a:rPr>
              <a:t> </a:t>
            </a:r>
            <a:r>
              <a:rPr lang="en-GB" sz="750" spc="-10" dirty="0">
                <a:latin typeface="+mj-lt"/>
                <a:cs typeface="Calibri"/>
              </a:rPr>
              <a:t>numbers</a:t>
            </a:r>
          </a:p>
          <a:p>
            <a:pPr marL="184150" marR="1148715" indent="-171450">
              <a:lnSpc>
                <a:spcPct val="1014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r>
              <a:rPr lang="en-GB" sz="750" dirty="0">
                <a:latin typeface="+mj-lt"/>
                <a:cs typeface="Calibri"/>
              </a:rPr>
              <a:t>Read</a:t>
            </a:r>
            <a:r>
              <a:rPr lang="en-GB" sz="750" spc="-3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Roman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numerals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too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100</a:t>
            </a:r>
            <a:r>
              <a:rPr lang="en-GB" sz="750" spc="-2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(I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to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C)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and</a:t>
            </a:r>
            <a:r>
              <a:rPr lang="en-GB" sz="750" spc="-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know</a:t>
            </a:r>
            <a:r>
              <a:rPr lang="en-GB" sz="750" spc="-2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that</a:t>
            </a:r>
            <a:r>
              <a:rPr lang="en-GB" sz="750" spc="-2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over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time,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the</a:t>
            </a:r>
            <a:r>
              <a:rPr lang="en-GB" sz="750" spc="-10" dirty="0">
                <a:latin typeface="+mj-lt"/>
                <a:cs typeface="Calibri"/>
              </a:rPr>
              <a:t> numeral</a:t>
            </a:r>
            <a:r>
              <a:rPr lang="en-GB" sz="750" spc="-2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system</a:t>
            </a:r>
            <a:r>
              <a:rPr lang="en-GB" sz="750" spc="-2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changed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to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include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the</a:t>
            </a:r>
            <a:r>
              <a:rPr lang="en-GB" sz="750" spc="-1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concept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of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zero</a:t>
            </a:r>
            <a:r>
              <a:rPr lang="en-GB" sz="750" spc="-20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and</a:t>
            </a:r>
            <a:r>
              <a:rPr lang="en-GB" sz="750" spc="-15" dirty="0">
                <a:latin typeface="+mj-lt"/>
                <a:cs typeface="Calibri"/>
              </a:rPr>
              <a:t> </a:t>
            </a:r>
            <a:r>
              <a:rPr lang="en-GB" sz="750" dirty="0">
                <a:latin typeface="+mj-lt"/>
                <a:cs typeface="Calibri"/>
              </a:rPr>
              <a:t>place</a:t>
            </a:r>
            <a:r>
              <a:rPr lang="en-GB" sz="750" spc="-25" dirty="0">
                <a:latin typeface="+mj-lt"/>
                <a:cs typeface="Calibri"/>
              </a:rPr>
              <a:t> </a:t>
            </a:r>
            <a:r>
              <a:rPr lang="en-GB" sz="750" spc="-20" dirty="0">
                <a:latin typeface="+mj-lt"/>
                <a:cs typeface="Calibri"/>
              </a:rPr>
              <a:t>value.</a:t>
            </a:r>
            <a:endParaRPr lang="en-GB" sz="750" dirty="0">
              <a:latin typeface="+mj-lt"/>
              <a:cs typeface="Calibri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26648200-6F23-02B4-C86D-F6B33A97CD45}"/>
              </a:ext>
            </a:extLst>
          </p:cNvPr>
          <p:cNvSpPr/>
          <p:nvPr/>
        </p:nvSpPr>
        <p:spPr>
          <a:xfrm>
            <a:off x="7943850" y="3746500"/>
            <a:ext cx="7086600" cy="6732127"/>
          </a:xfrm>
          <a:prstGeom prst="roundRect">
            <a:avLst/>
          </a:prstGeom>
          <a:noFill/>
          <a:ln>
            <a:solidFill>
              <a:srgbClr val="0096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86CABE14-2C43-A68E-DC9E-C99B29BFACC8}"/>
              </a:ext>
            </a:extLst>
          </p:cNvPr>
          <p:cNvSpPr/>
          <p:nvPr/>
        </p:nvSpPr>
        <p:spPr>
          <a:xfrm>
            <a:off x="7867650" y="622300"/>
            <a:ext cx="6675380" cy="3017017"/>
          </a:xfrm>
          <a:prstGeom prst="roundRect">
            <a:avLst/>
          </a:prstGeom>
          <a:noFill/>
          <a:ln>
            <a:solidFill>
              <a:srgbClr val="0096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F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1083</TotalTime>
  <Words>3932</Words>
  <Application>Microsoft Office PowerPoint</Application>
  <PresentationFormat>Custom</PresentationFormat>
  <Paragraphs>200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Arial</vt:lpstr>
      <vt:lpstr>Arial Black</vt:lpstr>
      <vt:lpstr>Arial Narrow</vt:lpstr>
      <vt:lpstr>Berlin Sans FB</vt:lpstr>
      <vt:lpstr>Calibri</vt:lpstr>
      <vt:lpstr>Times New Roman</vt:lpstr>
      <vt:lpstr>Office Theme</vt:lpstr>
      <vt:lpstr>Welcome to Year 4</vt:lpstr>
      <vt:lpstr>What will my child learn in Year 4?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Online2PDF.com</dc:creator>
  <cp:lastModifiedBy>Rachel Gu</cp:lastModifiedBy>
  <cp:revision>12</cp:revision>
  <cp:lastPrinted>2026-09-15T08:51:52Z</cp:lastPrinted>
  <dcterms:created xsi:type="dcterms:W3CDTF">2026-09-13T18:04:35Z</dcterms:created>
  <dcterms:modified xsi:type="dcterms:W3CDTF">2026-09-15T12:18:11Z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2026-09-13T00:00:00Z</vt:filetime>
  </property>
  <property fmtid="{D5CDD505-2E9C-101B-9397-08002B2CF9AE}" pid="3" name="LastSaved">
    <vt:filetime>2026-09-13T00:00:00Z</vt:filetime>
  </property>
</Properties>
</file>