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4"/>
  </p:sldMasterIdLst>
  <p:sldIdLst>
    <p:sldId id="274" r:id="rId5"/>
  </p:sldIdLst>
  <p:sldSz cx="6858000" cy="9144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94671" autoAdjust="0"/>
  </p:normalViewPr>
  <p:slideViewPr>
    <p:cSldViewPr>
      <p:cViewPr varScale="1">
        <p:scale>
          <a:sx n="48" d="100"/>
          <a:sy n="48" d="100"/>
        </p:scale>
        <p:origin x="2144" y="40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48" y="5927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30" d="100"/>
        <a:sy n="13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/>
        </p:nvSpPr>
        <p:spPr>
          <a:xfrm>
            <a:off x="1628801" y="196735"/>
            <a:ext cx="4896544" cy="126218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3" name="Rectangle 32"/>
          <p:cNvSpPr/>
          <p:nvPr/>
        </p:nvSpPr>
        <p:spPr>
          <a:xfrm>
            <a:off x="685800" y="1619672"/>
            <a:ext cx="5839544" cy="7128792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2" name="Rectangle 31"/>
          <p:cNvSpPr/>
          <p:nvPr/>
        </p:nvSpPr>
        <p:spPr>
          <a:xfrm>
            <a:off x="188640" y="1619672"/>
            <a:ext cx="171450" cy="7128792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Title 7"/>
          <p:cNvSpPr txBox="1">
            <a:spLocks/>
          </p:cNvSpPr>
          <p:nvPr userDrawn="1"/>
        </p:nvSpPr>
        <p:spPr>
          <a:xfrm>
            <a:off x="1628801" y="269688"/>
            <a:ext cx="4896544" cy="542203"/>
          </a:xfrm>
          <a:prstGeom prst="rect">
            <a:avLst/>
          </a:prstGeom>
        </p:spPr>
        <p:txBody>
          <a:bodyPr vert="horz" anchor="t" anchorCtr="0">
            <a:normAutofit fontScale="85000" lnSpcReduction="10000"/>
          </a:bodyPr>
          <a:lstStyle>
            <a:lvl1pPr algn="r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 smtClean="0"/>
              <a:t>No Nonsense Number </a:t>
            </a:r>
            <a:r>
              <a:rPr lang="en-US" baseline="0" dirty="0" smtClean="0"/>
              <a:t>Facts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1628775" y="827089"/>
            <a:ext cx="4895850" cy="631825"/>
          </a:xfrm>
        </p:spPr>
        <p:txBody>
          <a:bodyPr/>
          <a:lstStyle>
            <a:lvl1pPr marL="0" indent="0" algn="ctr">
              <a:buNone/>
              <a:defRPr>
                <a:latin typeface="Calibri" panose="020F0502020204030204" pitchFamily="34" charset="0"/>
              </a:defRPr>
            </a:lvl1pPr>
            <a:lvl2pPr>
              <a:defRPr>
                <a:latin typeface="Calibri" panose="020F0502020204030204" pitchFamily="34" charset="0"/>
              </a:defRPr>
            </a:lvl2pPr>
            <a:lvl3pPr>
              <a:defRPr>
                <a:latin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</a:defRPr>
            </a:lvl4pPr>
            <a:lvl5pPr>
              <a:defRPr>
                <a:latin typeface="Calibri" panose="020F050202020403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685801" y="1619251"/>
            <a:ext cx="5838825" cy="504479"/>
          </a:xfrm>
        </p:spPr>
        <p:txBody>
          <a:bodyPr>
            <a:normAutofit/>
          </a:bodyPr>
          <a:lstStyle>
            <a:lvl1pPr marL="0" indent="0" algn="ctr">
              <a:buNone/>
              <a:defRPr sz="1600" b="1">
                <a:latin typeface="Calibri" panose="020F0502020204030204" pitchFamily="34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2"/>
          </p:nvPr>
        </p:nvSpPr>
        <p:spPr>
          <a:xfrm>
            <a:off x="686519" y="5724128"/>
            <a:ext cx="5838825" cy="3024336"/>
          </a:xfrm>
        </p:spPr>
        <p:txBody>
          <a:bodyPr/>
          <a:lstStyle>
            <a:lvl1pPr marL="0" indent="0">
              <a:buNone/>
              <a:defRPr sz="1200">
                <a:latin typeface="Calibri" panose="020F0502020204030204" pitchFamily="34" charset="0"/>
              </a:defRPr>
            </a:lvl1pPr>
            <a:lvl2pPr marL="274320" indent="0">
              <a:buNone/>
              <a:defRPr sz="1050">
                <a:latin typeface="Calibri" panose="020F0502020204030204" pitchFamily="34" charset="0"/>
              </a:defRPr>
            </a:lvl2pPr>
            <a:lvl3pPr>
              <a:defRPr sz="1050">
                <a:latin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</a:defRPr>
            </a:lvl4pPr>
            <a:lvl5pPr>
              <a:defRPr>
                <a:latin typeface="Calibri" panose="020F050202020403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12" name="TextBox 11"/>
          <p:cNvSpPr txBox="1"/>
          <p:nvPr userDrawn="1"/>
        </p:nvSpPr>
        <p:spPr>
          <a:xfrm>
            <a:off x="694929" y="2054424"/>
            <a:ext cx="583954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By the end of this half term, children should know the following facts. The aim is for them to recall these facts </a:t>
            </a:r>
            <a:r>
              <a:rPr kumimoji="0" lang="en-GB" alt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instantly</a:t>
            </a:r>
            <a:r>
              <a:rPr kumimoji="0" lang="en-GB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en-GB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cs typeface="Arial" pitchFamily="34" charset="0"/>
            </a:endParaRPr>
          </a:p>
          <a:p>
            <a:endParaRPr lang="en-GB" dirty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3"/>
          </p:nvPr>
        </p:nvSpPr>
        <p:spPr>
          <a:xfrm>
            <a:off x="719336" y="2555776"/>
            <a:ext cx="3390900" cy="2224088"/>
          </a:xfrm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  <a:lvl2pPr>
              <a:defRPr>
                <a:latin typeface="Calibri" panose="020F0502020204030204" pitchFamily="34" charset="0"/>
              </a:defRPr>
            </a:lvl2pPr>
            <a:lvl3pPr>
              <a:defRPr>
                <a:latin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</a:defRPr>
            </a:lvl4pPr>
            <a:lvl5pPr>
              <a:defRPr>
                <a:latin typeface="Calibri" panose="020F050202020403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23" name="Text Placeholder 22"/>
          <p:cNvSpPr>
            <a:spLocks noGrp="1"/>
          </p:cNvSpPr>
          <p:nvPr>
            <p:ph type="body" sz="quarter" idx="14"/>
          </p:nvPr>
        </p:nvSpPr>
        <p:spPr>
          <a:xfrm>
            <a:off x="4288334" y="2987824"/>
            <a:ext cx="2020987" cy="1368152"/>
          </a:xfrm>
          <a:solidFill>
            <a:schemeClr val="bg1">
              <a:lumMod val="85000"/>
            </a:schemeClr>
          </a:solidFill>
          <a:ln cap="rnd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/>
          <a:lstStyle>
            <a:lvl1pPr marL="0" indent="0" algn="ctr">
              <a:buNone/>
              <a:defRPr sz="1200" b="1" u="sng">
                <a:latin typeface="Calibri" panose="020F0502020204030204" pitchFamily="34" charset="0"/>
              </a:defRPr>
            </a:lvl1pPr>
            <a:lvl2pPr marL="274320" indent="0" algn="l">
              <a:buNone/>
              <a:defRPr sz="1200">
                <a:latin typeface="Calibri" panose="020F0502020204030204" pitchFamily="34" charset="0"/>
              </a:defRPr>
            </a:lvl2pPr>
            <a:lvl3pPr>
              <a:defRPr>
                <a:latin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</a:defRPr>
            </a:lvl4pPr>
            <a:lvl5pPr>
              <a:defRPr>
                <a:latin typeface="Calibri" panose="020F050202020403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34" name="Text Placeholder 10"/>
          <p:cNvSpPr>
            <a:spLocks noGrp="1"/>
          </p:cNvSpPr>
          <p:nvPr>
            <p:ph type="body" sz="quarter" idx="15"/>
          </p:nvPr>
        </p:nvSpPr>
        <p:spPr>
          <a:xfrm>
            <a:off x="685801" y="4932041"/>
            <a:ext cx="5838825" cy="614164"/>
          </a:xfrm>
        </p:spPr>
        <p:txBody>
          <a:bodyPr/>
          <a:lstStyle>
            <a:lvl1pPr marL="0" indent="0">
              <a:buNone/>
              <a:defRPr sz="1200">
                <a:latin typeface="Calibri" panose="020F0502020204030204" pitchFamily="34" charset="0"/>
              </a:defRPr>
            </a:lvl1pPr>
            <a:lvl2pPr marL="274320" indent="0">
              <a:buNone/>
              <a:defRPr sz="1050">
                <a:latin typeface="Calibri" panose="020F0502020204030204" pitchFamily="34" charset="0"/>
              </a:defRPr>
            </a:lvl2pPr>
            <a:lvl3pPr>
              <a:defRPr sz="1050">
                <a:latin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</a:defRPr>
            </a:lvl4pPr>
            <a:lvl5pPr>
              <a:defRPr>
                <a:latin typeface="Calibri" panose="020F050202020403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640" y="329115"/>
            <a:ext cx="1325218" cy="59525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34D29-56AD-4E9C-96DE-62FBA6B8D7B3}" type="datetimeFigureOut">
              <a:rPr lang="en-GB" smtClean="0"/>
              <a:t>25/09/2024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B1074-21D6-4ADA-8D77-D7292AA4D2E3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6"/>
            <a:ext cx="1543050" cy="780203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6"/>
            <a:ext cx="4514850" cy="780203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34D29-56AD-4E9C-96DE-62FBA6B8D7B3}" type="datetimeFigureOut">
              <a:rPr lang="en-GB" smtClean="0"/>
              <a:t>25/09/2024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B1074-21D6-4ADA-8D77-D7292AA4D2E3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342900" y="8470900"/>
            <a:ext cx="61722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258662" y="8658391"/>
            <a:ext cx="254465" cy="90236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1015325" y="4269269"/>
            <a:ext cx="780288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34D29-56AD-4E9C-96DE-62FBA6B8D7B3}" type="datetimeFigureOut">
              <a:rPr lang="en-GB" smtClean="0"/>
              <a:t>25/09/2024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B1074-21D6-4ADA-8D77-D7292AA4D2E3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42900" y="1625600"/>
            <a:ext cx="6172200" cy="658368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962400"/>
            <a:ext cx="5143500" cy="14224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1550" y="5689600"/>
            <a:ext cx="5086350" cy="1524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800600" y="8473440"/>
            <a:ext cx="1714500" cy="487680"/>
          </a:xfrm>
        </p:spPr>
        <p:txBody>
          <a:bodyPr/>
          <a:lstStyle/>
          <a:p>
            <a:fld id="{BA934D29-56AD-4E9C-96DE-62FBA6B8D7B3}" type="datetimeFigureOut">
              <a:rPr lang="en-GB" smtClean="0"/>
              <a:t>25/09/2024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73986" y="8473440"/>
            <a:ext cx="2606040" cy="487680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2386" y="8473440"/>
            <a:ext cx="1140714" cy="487680"/>
          </a:xfrm>
        </p:spPr>
        <p:txBody>
          <a:bodyPr/>
          <a:lstStyle/>
          <a:p>
            <a:fld id="{E5DB1074-21D6-4ADA-8D77-D7292AA4D2E3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685800" y="3759200"/>
            <a:ext cx="5486400" cy="170688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685800" y="3759200"/>
            <a:ext cx="171450" cy="170688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04800"/>
            <a:ext cx="6172200" cy="12192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34D29-56AD-4E9C-96DE-62FBA6B8D7B3}" type="datetimeFigureOut">
              <a:rPr lang="en-GB" smtClean="0"/>
              <a:t>25/09/2024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B1074-21D6-4ADA-8D77-D7292AA4D2E3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342900" y="1625600"/>
            <a:ext cx="3031236" cy="658368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3474149" y="1621536"/>
            <a:ext cx="3031236" cy="658368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04800"/>
            <a:ext cx="6172200" cy="12192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1" y="1714500"/>
            <a:ext cx="3030141" cy="9144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3486152" y="1727200"/>
            <a:ext cx="3031331" cy="9144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34D29-56AD-4E9C-96DE-62FBA6B8D7B3}" type="datetimeFigureOut">
              <a:rPr lang="en-GB" smtClean="0"/>
              <a:t>25/09/2024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B1074-21D6-4ADA-8D77-D7292AA4D2E3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342900" y="2844800"/>
            <a:ext cx="3028950" cy="5384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3486150" y="2844800"/>
            <a:ext cx="3028950" cy="5384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04800"/>
            <a:ext cx="6172200" cy="12192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34D29-56AD-4E9C-96DE-62FBA6B8D7B3}" type="datetimeFigureOut">
              <a:rPr lang="en-GB" smtClean="0"/>
              <a:t>25/09/2024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B1074-21D6-4ADA-8D77-D7292AA4D2E3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258662" y="8658391"/>
            <a:ext cx="254465" cy="90236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34D29-56AD-4E9C-96DE-62FBA6B8D7B3}" type="datetimeFigureOut">
              <a:rPr lang="en-GB" smtClean="0"/>
              <a:t>25/09/2024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B1074-21D6-4ADA-8D77-D7292AA4D2E3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342900" y="8470900"/>
            <a:ext cx="61722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258662" y="8658391"/>
            <a:ext cx="254465" cy="90236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43450" y="406400"/>
            <a:ext cx="1885950" cy="11176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743450" y="1625602"/>
            <a:ext cx="1885950" cy="6457951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34D29-56AD-4E9C-96DE-62FBA6B8D7B3}" type="datetimeFigureOut">
              <a:rPr lang="en-GB" smtClean="0"/>
              <a:t>25/09/2024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B1074-21D6-4ADA-8D77-D7292AA4D2E3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342900" y="8470900"/>
            <a:ext cx="61722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610264" y="4432300"/>
            <a:ext cx="804672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258662" y="8658391"/>
            <a:ext cx="254465" cy="90236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228600" y="406400"/>
            <a:ext cx="4286250" cy="7620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667808"/>
            <a:ext cx="6172200" cy="899584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42900" y="2540000"/>
            <a:ext cx="6172200" cy="5693664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625600"/>
            <a:ext cx="6172200" cy="7112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34D29-56AD-4E9C-96DE-62FBA6B8D7B3}" type="datetimeFigureOut">
              <a:rPr lang="en-GB" smtClean="0"/>
              <a:t>25/09/2024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B1074-21D6-4ADA-8D77-D7292AA4D2E3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342900" y="8470900"/>
            <a:ext cx="61722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258662" y="8658391"/>
            <a:ext cx="254465" cy="90236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342900" y="667808"/>
            <a:ext cx="137160" cy="9144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42900" y="203200"/>
            <a:ext cx="6172200" cy="13208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42900" y="1625600"/>
            <a:ext cx="6172200" cy="654710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800600" y="8475133"/>
            <a:ext cx="1716786" cy="48768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A934D29-56AD-4E9C-96DE-62FBA6B8D7B3}" type="datetimeFigureOut">
              <a:rPr lang="en-GB" smtClean="0"/>
              <a:t>25/09/2024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173986" y="8475133"/>
            <a:ext cx="2628900" cy="48768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59486" y="8475133"/>
            <a:ext cx="1485900" cy="48768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5DB1074-21D6-4ADA-8D77-D7292AA4D2E3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342900" y="8470900"/>
            <a:ext cx="61722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342900" y="1524000"/>
            <a:ext cx="61722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258662" y="8658391"/>
            <a:ext cx="254465" cy="90236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onkermaths.org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smtClean="0"/>
              <a:t>Year 3 </a:t>
            </a:r>
            <a:r>
              <a:rPr lang="en-GB" smtClean="0"/>
              <a:t>– </a:t>
            </a:r>
            <a:r>
              <a:rPr lang="en-GB" smtClean="0"/>
              <a:t>Autumn A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 smtClean="0"/>
              <a:t>I know number bonds to 100.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lnSpcReduction="10000"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en-GB" altLang="en-US" sz="1400" u="sng" dirty="0">
                <a:ea typeface="Calibri" panose="020F0502020204030204" pitchFamily="34" charset="0"/>
                <a:cs typeface="Times New Roman" pitchFamily="18" charset="0"/>
              </a:rPr>
              <a:t>Top Tips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endParaRPr lang="en-GB" altLang="en-US" dirty="0"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en-GB" altLang="en-US" dirty="0">
                <a:ea typeface="Calibri" pitchFamily="34" charset="0"/>
                <a:cs typeface="Times New Roman" pitchFamily="18" charset="0"/>
              </a:rPr>
              <a:t>The secret to success is practising </a:t>
            </a:r>
            <a:r>
              <a:rPr lang="en-GB" altLang="en-US" b="1" dirty="0">
                <a:ea typeface="Calibri" pitchFamily="34" charset="0"/>
                <a:cs typeface="Times New Roman" pitchFamily="18" charset="0"/>
              </a:rPr>
              <a:t>little</a:t>
            </a:r>
            <a:r>
              <a:rPr lang="en-GB" altLang="en-US" dirty="0">
                <a:ea typeface="Calibri" pitchFamily="34" charset="0"/>
                <a:cs typeface="Times New Roman" pitchFamily="18" charset="0"/>
              </a:rPr>
              <a:t> and </a:t>
            </a:r>
            <a:r>
              <a:rPr lang="en-GB" altLang="en-US" b="1" dirty="0">
                <a:ea typeface="Calibri" pitchFamily="34" charset="0"/>
                <a:cs typeface="Times New Roman" pitchFamily="18" charset="0"/>
              </a:rPr>
              <a:t>often</a:t>
            </a:r>
            <a:r>
              <a:rPr lang="en-GB" altLang="en-US" dirty="0">
                <a:ea typeface="Calibri" pitchFamily="34" charset="0"/>
                <a:cs typeface="Times New Roman" pitchFamily="18" charset="0"/>
              </a:rPr>
              <a:t>. Use time wisely. Can you practise these </a:t>
            </a:r>
            <a:r>
              <a:rPr lang="en-GB" altLang="en-US" dirty="0" smtClean="0">
                <a:ea typeface="Calibri" pitchFamily="34" charset="0"/>
                <a:cs typeface="Times New Roman" pitchFamily="18" charset="0"/>
              </a:rPr>
              <a:t>Maths facts </a:t>
            </a:r>
            <a:r>
              <a:rPr lang="en-GB" altLang="en-US" dirty="0">
                <a:ea typeface="Calibri" pitchFamily="34" charset="0"/>
                <a:cs typeface="Times New Roman" pitchFamily="18" charset="0"/>
              </a:rPr>
              <a:t>while walking to school or during a car journey? You don’t need to practise them all at once: perhaps you could have a fact of the day. If you would like more ideas, please speak to your child’s teacher.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endParaRPr lang="en-GB" altLang="en-US" dirty="0"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en-GB" altLang="en-US" u="sng" dirty="0" smtClean="0">
                <a:ea typeface="Calibri" pitchFamily="34" charset="0"/>
                <a:cs typeface="Times New Roman" pitchFamily="18" charset="0"/>
              </a:rPr>
              <a:t>Buy one get three free</a:t>
            </a:r>
            <a:r>
              <a:rPr lang="en-GB" altLang="en-US" dirty="0" smtClean="0">
                <a:ea typeface="Calibri" pitchFamily="34" charset="0"/>
                <a:cs typeface="Times New Roman" pitchFamily="18" charset="0"/>
              </a:rPr>
              <a:t> </a:t>
            </a:r>
            <a:r>
              <a:rPr lang="en-GB" altLang="en-US" dirty="0">
                <a:ea typeface="Calibri" pitchFamily="34" charset="0"/>
                <a:cs typeface="Times New Roman" pitchFamily="18" charset="0"/>
              </a:rPr>
              <a:t>- If your child knows one fact (e.g. </a:t>
            </a:r>
            <a:r>
              <a:rPr lang="en-GB" altLang="en-US" dirty="0" smtClean="0"/>
              <a:t>8</a:t>
            </a:r>
            <a:r>
              <a:rPr lang="en-GB" dirty="0" smtClean="0"/>
              <a:t> + </a:t>
            </a:r>
            <a:r>
              <a:rPr lang="en-GB" dirty="0"/>
              <a:t>5 = </a:t>
            </a:r>
            <a:r>
              <a:rPr lang="en-GB" dirty="0" smtClean="0"/>
              <a:t>13), </a:t>
            </a:r>
            <a:r>
              <a:rPr lang="en-GB" dirty="0"/>
              <a:t>can they tell you the other three facts in the same fact family?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endParaRPr lang="en-GB" altLang="en-US" dirty="0">
              <a:ea typeface="Calibri" pitchFamily="34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en-GB" altLang="en-US" u="sng" dirty="0" smtClean="0">
                <a:cs typeface="Times New Roman" pitchFamily="18" charset="0"/>
              </a:rPr>
              <a:t>Use number bonds to 10</a:t>
            </a:r>
            <a:r>
              <a:rPr lang="en-GB" altLang="en-US" dirty="0" smtClean="0">
                <a:cs typeface="Times New Roman" pitchFamily="18" charset="0"/>
              </a:rPr>
              <a:t> - How can number bonds to 10 help you work out number bonds to 100?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endParaRPr lang="en-GB" altLang="en-US" dirty="0">
              <a:cs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en-GB" altLang="en-US" u="sng" dirty="0">
                <a:cs typeface="Times New Roman" pitchFamily="18" charset="0"/>
              </a:rPr>
              <a:t>Play games</a:t>
            </a:r>
            <a:r>
              <a:rPr lang="en-GB" altLang="en-US" dirty="0">
                <a:cs typeface="Times New Roman" pitchFamily="18" charset="0"/>
              </a:rPr>
              <a:t> </a:t>
            </a:r>
            <a:r>
              <a:rPr lang="en-GB" altLang="en-US" dirty="0" smtClean="0">
                <a:cs typeface="Times New Roman" pitchFamily="18" charset="0"/>
              </a:rPr>
              <a:t>– There are missing number questions at </a:t>
            </a:r>
            <a:r>
              <a:rPr lang="en-GB" dirty="0">
                <a:hlinkClick r:id="rId2"/>
              </a:rPr>
              <a:t>http://www.conkermaths.org/</a:t>
            </a:r>
            <a:r>
              <a:rPr lang="en-GB" altLang="en-US" dirty="0" smtClean="0">
                <a:cs typeface="Times New Roman" pitchFamily="18" charset="0"/>
              </a:rPr>
              <a:t>. See how </a:t>
            </a:r>
            <a:r>
              <a:rPr lang="en-GB" altLang="en-US" dirty="0">
                <a:cs typeface="Times New Roman" pitchFamily="18" charset="0"/>
              </a:rPr>
              <a:t>many questions you can answer in just </a:t>
            </a:r>
            <a:r>
              <a:rPr lang="en-GB" altLang="en-US" dirty="0" smtClean="0">
                <a:cs typeface="Times New Roman" pitchFamily="18" charset="0"/>
              </a:rPr>
              <a:t>90 seconds.  There is also a number bond pair game to play.</a:t>
            </a:r>
            <a:endParaRPr lang="en-GB" altLang="en-US" dirty="0"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endParaRPr lang="en-GB" altLang="en-US" dirty="0"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endParaRPr lang="en-GB" altLang="en-US" dirty="0">
              <a:cs typeface="Arial" pitchFamily="34" charset="0"/>
            </a:endParaRPr>
          </a:p>
          <a:p>
            <a:pPr lvl="0"/>
            <a:endParaRPr lang="en-GB" alt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>
          <a:xfrm>
            <a:off x="4288334" y="2843808"/>
            <a:ext cx="2020987" cy="1944216"/>
          </a:xfrm>
        </p:spPr>
        <p:txBody>
          <a:bodyPr>
            <a:normAutofit fontScale="92500" lnSpcReduction="10000"/>
          </a:bodyPr>
          <a:lstStyle/>
          <a:p>
            <a:r>
              <a:rPr lang="en-GB" dirty="0" smtClean="0"/>
              <a:t>Key Vocabulary</a:t>
            </a:r>
          </a:p>
          <a:p>
            <a:pPr algn="l"/>
            <a:r>
              <a:rPr lang="en-GB" b="0" u="none" dirty="0" smtClean="0"/>
              <a:t>What do I </a:t>
            </a:r>
            <a:r>
              <a:rPr lang="en-GB" u="none" dirty="0" smtClean="0"/>
              <a:t>add </a:t>
            </a:r>
            <a:r>
              <a:rPr lang="en-GB" b="0" u="none" dirty="0" smtClean="0"/>
              <a:t>to </a:t>
            </a:r>
            <a:r>
              <a:rPr lang="en-GB" b="0" u="none" dirty="0"/>
              <a:t>6</a:t>
            </a:r>
            <a:r>
              <a:rPr lang="en-GB" b="0" u="none" dirty="0" smtClean="0"/>
              <a:t>5 to make 100?</a:t>
            </a:r>
          </a:p>
          <a:p>
            <a:pPr algn="l"/>
            <a:r>
              <a:rPr lang="en-GB" b="0" u="none" dirty="0" smtClean="0"/>
              <a:t>What is 100 </a:t>
            </a:r>
            <a:r>
              <a:rPr lang="en-GB" u="none" dirty="0" smtClean="0"/>
              <a:t>take away </a:t>
            </a:r>
            <a:r>
              <a:rPr lang="en-GB" b="0" u="none" dirty="0"/>
              <a:t>6</a:t>
            </a:r>
            <a:r>
              <a:rPr lang="en-GB" b="0" u="none" dirty="0" smtClean="0"/>
              <a:t>?</a:t>
            </a:r>
          </a:p>
          <a:p>
            <a:pPr algn="l"/>
            <a:r>
              <a:rPr lang="en-GB" b="0" u="none" dirty="0" smtClean="0"/>
              <a:t>What is 13 </a:t>
            </a:r>
            <a:r>
              <a:rPr lang="en-GB" u="none" dirty="0" smtClean="0"/>
              <a:t>less than </a:t>
            </a:r>
            <a:r>
              <a:rPr lang="en-GB" b="0" u="none" dirty="0" smtClean="0"/>
              <a:t>100?</a:t>
            </a:r>
          </a:p>
          <a:p>
            <a:pPr algn="l"/>
            <a:r>
              <a:rPr lang="en-GB" u="none" dirty="0" smtClean="0"/>
              <a:t>How many more </a:t>
            </a:r>
            <a:r>
              <a:rPr lang="en-GB" b="0" u="none" dirty="0" smtClean="0"/>
              <a:t>than 98 is 100?</a:t>
            </a:r>
          </a:p>
          <a:p>
            <a:pPr algn="l"/>
            <a:r>
              <a:rPr lang="en-GB" b="0" u="none" dirty="0" smtClean="0"/>
              <a:t>What is the </a:t>
            </a:r>
            <a:r>
              <a:rPr lang="en-GB" u="none" dirty="0" smtClean="0"/>
              <a:t>difference</a:t>
            </a:r>
            <a:r>
              <a:rPr lang="en-GB" b="0" u="none" dirty="0" smtClean="0"/>
              <a:t> between 89 and 100?</a:t>
            </a:r>
            <a:endParaRPr lang="en-GB" u="none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5"/>
          </p:nvPr>
        </p:nvSpPr>
        <p:spPr/>
        <p:txBody>
          <a:bodyPr>
            <a:normAutofit/>
          </a:bodyPr>
          <a:lstStyle/>
          <a:p>
            <a:r>
              <a:rPr lang="en-GB" dirty="0">
                <a:ea typeface="Calibri" pitchFamily="34" charset="0"/>
                <a:cs typeface="Times New Roman" pitchFamily="18" charset="0"/>
              </a:rPr>
              <a:t>This list includes some examples  of facts that children should know. They should be able to answer questions including missing number questions  </a:t>
            </a:r>
            <a:r>
              <a:rPr lang="en-GB" altLang="en-US" dirty="0">
                <a:ea typeface="Calibri" pitchFamily="34" charset="0"/>
                <a:cs typeface="Times New Roman" pitchFamily="18" charset="0"/>
              </a:rPr>
              <a:t>e.g.  </a:t>
            </a:r>
            <a:r>
              <a:rPr lang="en-GB" altLang="en-US" dirty="0" smtClean="0">
                <a:ea typeface="Calibri" pitchFamily="34" charset="0"/>
                <a:cs typeface="Times New Roman" pitchFamily="18" charset="0"/>
              </a:rPr>
              <a:t>49 </a:t>
            </a:r>
            <a:r>
              <a:rPr lang="en-GB" altLang="en-US" dirty="0">
                <a:ea typeface="Calibri" pitchFamily="34" charset="0"/>
                <a:cs typeface="Times New Roman" pitchFamily="18" charset="0"/>
              </a:rPr>
              <a:t>+ ⃝ = </a:t>
            </a:r>
            <a:r>
              <a:rPr lang="en-GB" altLang="en-US" dirty="0" smtClean="0">
                <a:ea typeface="Calibri" pitchFamily="34" charset="0"/>
                <a:cs typeface="Times New Roman" pitchFamily="18" charset="0"/>
              </a:rPr>
              <a:t>100 </a:t>
            </a:r>
            <a:r>
              <a:rPr lang="en-GB" altLang="en-US" dirty="0">
                <a:ea typeface="Calibri" pitchFamily="34" charset="0"/>
                <a:cs typeface="Times New Roman" pitchFamily="18" charset="0"/>
              </a:rPr>
              <a:t>or </a:t>
            </a:r>
            <a:r>
              <a:rPr lang="en-GB" altLang="en-US" dirty="0" smtClean="0">
                <a:ea typeface="Calibri" pitchFamily="34" charset="0"/>
                <a:cs typeface="Times New Roman" pitchFamily="18" charset="0"/>
              </a:rPr>
              <a:t>100 –  ⃝ </a:t>
            </a:r>
            <a:r>
              <a:rPr lang="en-GB" altLang="en-US" dirty="0">
                <a:ea typeface="Calibri" pitchFamily="34" charset="0"/>
                <a:cs typeface="Times New Roman" pitchFamily="18" charset="0"/>
              </a:rPr>
              <a:t>= </a:t>
            </a:r>
            <a:r>
              <a:rPr lang="en-GB" altLang="en-US" dirty="0" smtClean="0">
                <a:ea typeface="Calibri" pitchFamily="34" charset="0"/>
                <a:cs typeface="Times New Roman" pitchFamily="18" charset="0"/>
              </a:rPr>
              <a:t>72.</a:t>
            </a:r>
            <a:endParaRPr lang="en-GB" altLang="en-US" dirty="0">
              <a:ea typeface="Calibri" pitchFamily="34" charset="0"/>
              <a:cs typeface="Times New Roman" pitchFamily="18" charset="0"/>
            </a:endParaRPr>
          </a:p>
          <a:p>
            <a:pPr lvl="0"/>
            <a:endParaRPr lang="en-GB" altLang="en-US" dirty="0">
              <a:ea typeface="Calibri" pitchFamily="34" charset="0"/>
              <a:cs typeface="Times New Roman" pitchFamily="18" charset="0"/>
            </a:endParaRPr>
          </a:p>
          <a:p>
            <a:endParaRPr lang="en-GB" dirty="0"/>
          </a:p>
        </p:txBody>
      </p:sp>
      <p:graphicFrame>
        <p:nvGraphicFramePr>
          <p:cNvPr id="9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80739027"/>
              </p:ext>
            </p:extLst>
          </p:nvPr>
        </p:nvGraphicFramePr>
        <p:xfrm>
          <a:off x="692696" y="2555776"/>
          <a:ext cx="2322484" cy="231343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612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612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1093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Some examples: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100" b="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60</a:t>
                      </a:r>
                      <a:r>
                        <a:rPr lang="en-GB" sz="1100" b="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+ 40 = 100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40 + 60 = 100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100 – 40 = 60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100 – 60 = 40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100" b="0" baseline="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75 + 25 = 100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25 + 75 = 100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100 – 25 = 75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100 – 75 = 25</a:t>
                      </a:r>
                      <a:endParaRPr lang="en-GB" sz="11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1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1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37 + 63 = 100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63</a:t>
                      </a:r>
                      <a:r>
                        <a:rPr lang="en-GB" sz="110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+ 37 = 100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100 – 63 = 37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100 – 37 = 63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100" baseline="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48 + 52 = 100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aseline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52 + 48 = 100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100 – 52 = 48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100 – 48 = 52</a:t>
                      </a:r>
                      <a:endParaRPr lang="en-GB" sz="11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29776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12B4D35E75C0744BB1F049D87DFC9CC" ma:contentTypeVersion="17" ma:contentTypeDescription="Create a new document." ma:contentTypeScope="" ma:versionID="b33b52a3fb7e8cb6341069a22efb6a68">
  <xsd:schema xmlns:xsd="http://www.w3.org/2001/XMLSchema" xmlns:xs="http://www.w3.org/2001/XMLSchema" xmlns:p="http://schemas.microsoft.com/office/2006/metadata/properties" xmlns:ns2="71661086-283d-410d-9690-eb46015b5f3e" xmlns:ns3="0f45d6c3-884a-4eac-976c-a2d6f356b709" targetNamespace="http://schemas.microsoft.com/office/2006/metadata/properties" ma:root="true" ma:fieldsID="8661f678170d2c9aba81684dd3f9d01d" ns2:_="" ns3:_="">
    <xsd:import namespace="71661086-283d-410d-9690-eb46015b5f3e"/>
    <xsd:import namespace="0f45d6c3-884a-4eac-976c-a2d6f356b70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LengthInSecond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661086-283d-410d-9690-eb46015b5f3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LengthInSeconds" ma:index="16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de701308-7db6-415a-9819-59e71f5c29e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f45d6c3-884a-4eac-976c-a2d6f356b709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f853b18c-02ad-499e-a363-e13ac9a37a3b}" ma:internalName="TaxCatchAll" ma:showField="CatchAllData" ma:web="0f45d6c3-884a-4eac-976c-a2d6f356b70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71661086-283d-410d-9690-eb46015b5f3e">
      <Terms xmlns="http://schemas.microsoft.com/office/infopath/2007/PartnerControls"/>
    </lcf76f155ced4ddcb4097134ff3c332f>
    <TaxCatchAll xmlns="0f45d6c3-884a-4eac-976c-a2d6f356b709" xsi:nil="true"/>
  </documentManagement>
</p:properties>
</file>

<file path=customXml/itemProps1.xml><?xml version="1.0" encoding="utf-8"?>
<ds:datastoreItem xmlns:ds="http://schemas.openxmlformats.org/officeDocument/2006/customXml" ds:itemID="{CBE7886B-EDF2-469C-A39D-6A53C7A30C9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FC83E14-FED0-4515-9172-560DB9D5156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661086-283d-410d-9690-eb46015b5f3e"/>
    <ds:schemaRef ds:uri="0f45d6c3-884a-4eac-976c-a2d6f356b7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569B1D2-1074-4F8B-9367-B513BC12B091}">
  <ds:schemaRefs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71661086-283d-410d-9690-eb46015b5f3e"/>
    <ds:schemaRef ds:uri="0f45d6c3-884a-4eac-976c-a2d6f356b709"/>
    <ds:schemaRef ds:uri="http://schemas.microsoft.com/office/2006/metadata/properties"/>
    <ds:schemaRef ds:uri="http://www.w3.org/XML/1998/namespace"/>
    <ds:schemaRef ds:uri="http://schemas.microsoft.com/office/2006/documentManagement/typ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2241</TotalTime>
  <Words>333</Words>
  <Application>Microsoft Office PowerPoint</Application>
  <PresentationFormat>On-screen Show (4:3)</PresentationFormat>
  <Paragraphs>41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Bookman Old Style</vt:lpstr>
      <vt:lpstr>Calibri</vt:lpstr>
      <vt:lpstr>Gill Sans MT</vt:lpstr>
      <vt:lpstr>Times New Roman</vt:lpstr>
      <vt:lpstr>Wingdings</vt:lpstr>
      <vt:lpstr>Wingdings 3</vt:lpstr>
      <vt:lpstr>Origin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Joanna Harbour</dc:creator>
  <cp:lastModifiedBy>Nicole Wilson</cp:lastModifiedBy>
  <cp:revision>120</cp:revision>
  <cp:lastPrinted>2019-09-09T14:48:02Z</cp:lastPrinted>
  <dcterms:created xsi:type="dcterms:W3CDTF">2014-08-28T09:37:14Z</dcterms:created>
  <dcterms:modified xsi:type="dcterms:W3CDTF">2024-09-25T07:21:29Z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0x010100412B4D35E75C0744BB1F049D87DFC9CC</vt:lpwstr>
  </property>
</Properties>
</file>