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88" r:id="rId5"/>
    <p:sldId id="257" r:id="rId6"/>
    <p:sldId id="290" r:id="rId7"/>
    <p:sldId id="258" r:id="rId8"/>
    <p:sldId id="260" r:id="rId9"/>
    <p:sldId id="291" r:id="rId10"/>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39" d="100"/>
          <a:sy n="39" d="100"/>
        </p:scale>
        <p:origin x="1402" y="58"/>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850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No Nonsense Number </a:t>
            </a:r>
            <a:r>
              <a:rPr lang="en-US" baseline="0" dirty="0" smtClean="0"/>
              <a:t>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0" y="329115"/>
            <a:ext cx="1325218" cy="595251"/>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25/09/2024</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25/09/2024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25/09/2024</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20.</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a:t>
            </a:r>
            <a:r>
              <a:rPr lang="en-GB" altLang="en-US" dirty="0" smtClean="0">
                <a:ea typeface="Calibri" pitchFamily="34" charset="0"/>
                <a:cs typeface="Times New Roman" pitchFamily="18" charset="0"/>
              </a:rPr>
              <a:t>Maths facts while </a:t>
            </a:r>
            <a:r>
              <a:rPr lang="en-GB" altLang="en-US" dirty="0">
                <a:ea typeface="Calibri" pitchFamily="34" charset="0"/>
                <a:cs typeface="Times New Roman" pitchFamily="18" charset="0"/>
              </a:rPr>
              <a:t>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Use number bonds to 10 (e.g. 7 + 3 = 10) to work out related number bonds to 20 (e.g. 17 + 3 = 20).</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Make collections of 20 objects. Ask questions such as, “How many more conkers would I need to make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r>
            <a:r>
              <a:rPr lang="en-GB" dirty="0">
                <a:hlinkClick r:id="rId2"/>
              </a:rPr>
              <a:t>http://www.conkermaths.org/</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047661519"/>
              </p:ext>
            </p:extLst>
          </p:nvPr>
        </p:nvGraphicFramePr>
        <p:xfrm>
          <a:off x="719138" y="2555877"/>
          <a:ext cx="3390900" cy="2120646"/>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a:t>
                      </a:r>
                      <a:r>
                        <a:rPr lang="en-GB" sz="1100" baseline="0" dirty="0" smtClean="0">
                          <a:effectLst/>
                          <a:latin typeface="Calibri"/>
                          <a:ea typeface="Calibri"/>
                          <a:cs typeface="Times New Roman"/>
                        </a:rPr>
                        <a:t> + 20 = 20</a:t>
                      </a:r>
                    </a:p>
                    <a:p>
                      <a:pPr algn="ctr">
                        <a:lnSpc>
                          <a:spcPct val="115000"/>
                        </a:lnSpc>
                        <a:spcAft>
                          <a:spcPts val="0"/>
                        </a:spcAft>
                      </a:pPr>
                      <a:r>
                        <a:rPr lang="en-GB" sz="1100" baseline="0" dirty="0" smtClean="0">
                          <a:effectLst/>
                          <a:latin typeface="Calibri"/>
                          <a:ea typeface="Calibri"/>
                          <a:cs typeface="Times New Roman"/>
                        </a:rPr>
                        <a:t>1 + 19 = 20</a:t>
                      </a:r>
                    </a:p>
                    <a:p>
                      <a:pPr algn="ctr">
                        <a:lnSpc>
                          <a:spcPct val="115000"/>
                        </a:lnSpc>
                        <a:spcAft>
                          <a:spcPts val="0"/>
                        </a:spcAft>
                      </a:pPr>
                      <a:r>
                        <a:rPr lang="en-GB" sz="1100" baseline="0" dirty="0" smtClean="0">
                          <a:effectLst/>
                          <a:latin typeface="Calibri"/>
                          <a:ea typeface="Calibri"/>
                          <a:cs typeface="Times New Roman"/>
                        </a:rPr>
                        <a:t>2 + 18 = 20</a:t>
                      </a:r>
                    </a:p>
                    <a:p>
                      <a:pPr algn="ctr">
                        <a:lnSpc>
                          <a:spcPct val="115000"/>
                        </a:lnSpc>
                        <a:spcAft>
                          <a:spcPts val="0"/>
                        </a:spcAft>
                      </a:pPr>
                      <a:r>
                        <a:rPr lang="en-GB" sz="1100" baseline="0" dirty="0" smtClean="0">
                          <a:effectLst/>
                          <a:latin typeface="Calibri"/>
                          <a:ea typeface="Calibri"/>
                          <a:cs typeface="Times New Roman"/>
                        </a:rPr>
                        <a:t>3 + 17 = 20</a:t>
                      </a:r>
                    </a:p>
                    <a:p>
                      <a:pPr algn="ctr">
                        <a:lnSpc>
                          <a:spcPct val="115000"/>
                        </a:lnSpc>
                        <a:spcAft>
                          <a:spcPts val="0"/>
                        </a:spcAft>
                      </a:pPr>
                      <a:r>
                        <a:rPr lang="en-GB" sz="1100" baseline="0" dirty="0" smtClean="0">
                          <a:effectLst/>
                          <a:latin typeface="Calibri"/>
                          <a:ea typeface="Calibri"/>
                          <a:cs typeface="Times New Roman"/>
                        </a:rPr>
                        <a:t>4 + 16 = 20</a:t>
                      </a:r>
                    </a:p>
                    <a:p>
                      <a:pPr algn="ctr">
                        <a:lnSpc>
                          <a:spcPct val="115000"/>
                        </a:lnSpc>
                        <a:spcAft>
                          <a:spcPts val="0"/>
                        </a:spcAft>
                      </a:pPr>
                      <a:r>
                        <a:rPr lang="en-GB" sz="1100" baseline="0" dirty="0" smtClean="0">
                          <a:effectLst/>
                          <a:latin typeface="Calibri"/>
                          <a:ea typeface="Calibri"/>
                          <a:cs typeface="Times New Roman"/>
                        </a:rPr>
                        <a:t>5 + 15 = 20</a:t>
                      </a:r>
                    </a:p>
                    <a:p>
                      <a:pPr algn="ctr">
                        <a:lnSpc>
                          <a:spcPct val="115000"/>
                        </a:lnSpc>
                        <a:spcAft>
                          <a:spcPts val="0"/>
                        </a:spcAft>
                      </a:pPr>
                      <a:r>
                        <a:rPr lang="en-GB" sz="1100" baseline="0" dirty="0" smtClean="0">
                          <a:effectLst/>
                          <a:latin typeface="Calibri"/>
                          <a:ea typeface="Calibri"/>
                          <a:cs typeface="Times New Roman"/>
                        </a:rPr>
                        <a:t>6 + 14 = 20</a:t>
                      </a:r>
                    </a:p>
                    <a:p>
                      <a:pPr algn="ctr">
                        <a:lnSpc>
                          <a:spcPct val="115000"/>
                        </a:lnSpc>
                        <a:spcAft>
                          <a:spcPts val="0"/>
                        </a:spcAft>
                      </a:pPr>
                      <a:r>
                        <a:rPr lang="en-GB" sz="1100" baseline="0" dirty="0" smtClean="0">
                          <a:effectLst/>
                          <a:latin typeface="Calibri"/>
                          <a:ea typeface="Calibri"/>
                          <a:cs typeface="Times New Roman"/>
                        </a:rPr>
                        <a:t>7 + 13 = 20</a:t>
                      </a:r>
                    </a:p>
                    <a:p>
                      <a:pPr algn="ctr">
                        <a:lnSpc>
                          <a:spcPct val="115000"/>
                        </a:lnSpc>
                        <a:spcAft>
                          <a:spcPts val="0"/>
                        </a:spcAft>
                      </a:pPr>
                      <a:r>
                        <a:rPr lang="en-GB" sz="1100" baseline="0" dirty="0" smtClean="0">
                          <a:effectLst/>
                          <a:latin typeface="Calibri"/>
                          <a:ea typeface="Calibri"/>
                          <a:cs typeface="Times New Roman"/>
                        </a:rPr>
                        <a:t>8 + 12 = 20</a:t>
                      </a:r>
                    </a:p>
                    <a:p>
                      <a:pPr algn="ctr">
                        <a:lnSpc>
                          <a:spcPct val="115000"/>
                        </a:lnSpc>
                        <a:spcAft>
                          <a:spcPts val="0"/>
                        </a:spcAft>
                      </a:pPr>
                      <a:r>
                        <a:rPr lang="en-GB" sz="1100" baseline="0" dirty="0" smtClean="0">
                          <a:effectLst/>
                          <a:latin typeface="Calibri"/>
                          <a:ea typeface="Calibri"/>
                          <a:cs typeface="Times New Roman"/>
                        </a:rPr>
                        <a:t>9 + 11 = 20</a:t>
                      </a:r>
                    </a:p>
                    <a:p>
                      <a:pPr algn="ctr">
                        <a:lnSpc>
                          <a:spcPct val="115000"/>
                        </a:lnSpc>
                        <a:spcAft>
                          <a:spcPts val="0"/>
                        </a:spcAft>
                      </a:pPr>
                      <a:r>
                        <a:rPr lang="en-GB" sz="1100" baseline="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19 + 1 = 20</a:t>
                      </a:r>
                    </a:p>
                    <a:p>
                      <a:pPr algn="ctr">
                        <a:lnSpc>
                          <a:spcPct val="115000"/>
                        </a:lnSpc>
                        <a:spcAft>
                          <a:spcPts val="0"/>
                        </a:spcAft>
                      </a:pPr>
                      <a:r>
                        <a:rPr lang="en-GB" sz="1100" dirty="0" smtClean="0">
                          <a:effectLst/>
                          <a:latin typeface="Calibri"/>
                          <a:ea typeface="Calibri"/>
                          <a:cs typeface="Times New Roman"/>
                        </a:rPr>
                        <a:t>18 + 2 = 20</a:t>
                      </a:r>
                    </a:p>
                    <a:p>
                      <a:pPr algn="ctr">
                        <a:lnSpc>
                          <a:spcPct val="115000"/>
                        </a:lnSpc>
                        <a:spcAft>
                          <a:spcPts val="0"/>
                        </a:spcAft>
                      </a:pPr>
                      <a:r>
                        <a:rPr lang="en-GB" sz="1100" dirty="0" smtClean="0">
                          <a:effectLst/>
                          <a:latin typeface="Calibri"/>
                          <a:ea typeface="Calibri"/>
                          <a:cs typeface="Times New Roman"/>
                        </a:rPr>
                        <a:t>17 + 3 = 20</a:t>
                      </a:r>
                    </a:p>
                    <a:p>
                      <a:pPr algn="ctr">
                        <a:lnSpc>
                          <a:spcPct val="115000"/>
                        </a:lnSpc>
                        <a:spcAft>
                          <a:spcPts val="0"/>
                        </a:spcAft>
                      </a:pPr>
                      <a:r>
                        <a:rPr lang="en-GB" sz="1100" dirty="0" smtClean="0">
                          <a:effectLst/>
                          <a:latin typeface="Calibri"/>
                          <a:ea typeface="Calibri"/>
                          <a:cs typeface="Times New Roman"/>
                        </a:rPr>
                        <a:t>16 + 4 = 20</a:t>
                      </a:r>
                    </a:p>
                    <a:p>
                      <a:pPr algn="ctr">
                        <a:lnSpc>
                          <a:spcPct val="115000"/>
                        </a:lnSpc>
                        <a:spcAft>
                          <a:spcPts val="0"/>
                        </a:spcAft>
                      </a:pPr>
                      <a:r>
                        <a:rPr lang="en-GB" sz="1100" dirty="0" smtClean="0">
                          <a:effectLst/>
                          <a:latin typeface="Calibri"/>
                          <a:ea typeface="Calibri"/>
                          <a:cs typeface="Times New Roman"/>
                        </a:rPr>
                        <a:t>15 + 5 = 20</a:t>
                      </a:r>
                    </a:p>
                    <a:p>
                      <a:pPr algn="ctr">
                        <a:lnSpc>
                          <a:spcPct val="115000"/>
                        </a:lnSpc>
                        <a:spcAft>
                          <a:spcPts val="0"/>
                        </a:spcAft>
                      </a:pPr>
                      <a:r>
                        <a:rPr lang="en-GB" sz="1100" dirty="0" smtClean="0">
                          <a:effectLst/>
                          <a:latin typeface="Calibri"/>
                          <a:ea typeface="Calibri"/>
                          <a:cs typeface="Times New Roman"/>
                        </a:rPr>
                        <a:t>14 + 6 = 20</a:t>
                      </a:r>
                    </a:p>
                    <a:p>
                      <a:pPr algn="ctr">
                        <a:lnSpc>
                          <a:spcPct val="115000"/>
                        </a:lnSpc>
                        <a:spcAft>
                          <a:spcPts val="0"/>
                        </a:spcAft>
                      </a:pPr>
                      <a:r>
                        <a:rPr lang="en-GB" sz="1100" dirty="0" smtClean="0">
                          <a:effectLst/>
                          <a:latin typeface="Calibri"/>
                          <a:ea typeface="Calibri"/>
                          <a:cs typeface="Times New Roman"/>
                        </a:rPr>
                        <a:t>13 + 7 = 20</a:t>
                      </a:r>
                    </a:p>
                    <a:p>
                      <a:pPr algn="ctr">
                        <a:lnSpc>
                          <a:spcPct val="115000"/>
                        </a:lnSpc>
                        <a:spcAft>
                          <a:spcPts val="0"/>
                        </a:spcAft>
                      </a:pPr>
                      <a:r>
                        <a:rPr lang="en-GB" sz="1100" dirty="0" smtClean="0">
                          <a:effectLst/>
                          <a:latin typeface="Calibri"/>
                          <a:ea typeface="Calibri"/>
                          <a:cs typeface="Times New Roman"/>
                        </a:rPr>
                        <a:t>12 + 8 = 20</a:t>
                      </a:r>
                    </a:p>
                    <a:p>
                      <a:pPr algn="ctr">
                        <a:lnSpc>
                          <a:spcPct val="115000"/>
                        </a:lnSpc>
                        <a:spcAft>
                          <a:spcPts val="0"/>
                        </a:spcAft>
                      </a:pPr>
                      <a:r>
                        <a:rPr lang="en-GB" sz="1100" dirty="0" smtClean="0">
                          <a:effectLst/>
                          <a:latin typeface="Calibri"/>
                          <a:ea typeface="Calibri"/>
                          <a:cs typeface="Times New Roman"/>
                        </a:rPr>
                        <a:t>11 + 9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20 – 1 = 19</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2 = 18</a:t>
                      </a:r>
                    </a:p>
                    <a:p>
                      <a:pPr algn="ctr">
                        <a:lnSpc>
                          <a:spcPct val="115000"/>
                        </a:lnSpc>
                        <a:spcAft>
                          <a:spcPts val="0"/>
                        </a:spcAft>
                      </a:pPr>
                      <a:r>
                        <a:rPr lang="en-GB" sz="1100" baseline="0" dirty="0" smtClean="0">
                          <a:effectLst/>
                          <a:latin typeface="Calibri"/>
                          <a:ea typeface="Calibri"/>
                          <a:cs typeface="Times New Roman"/>
                        </a:rPr>
                        <a:t>20 – 3 = 17</a:t>
                      </a:r>
                    </a:p>
                    <a:p>
                      <a:pPr algn="ctr">
                        <a:lnSpc>
                          <a:spcPct val="115000"/>
                        </a:lnSpc>
                        <a:spcAft>
                          <a:spcPts val="0"/>
                        </a:spcAft>
                      </a:pPr>
                      <a:r>
                        <a:rPr lang="en-GB" sz="1100" baseline="0" dirty="0" smtClean="0">
                          <a:effectLst/>
                          <a:latin typeface="Calibri"/>
                          <a:ea typeface="Calibri"/>
                          <a:cs typeface="Times New Roman"/>
                        </a:rPr>
                        <a:t>20 – 4 = 16</a:t>
                      </a:r>
                    </a:p>
                    <a:p>
                      <a:pPr algn="ctr">
                        <a:lnSpc>
                          <a:spcPct val="115000"/>
                        </a:lnSpc>
                        <a:spcAft>
                          <a:spcPts val="0"/>
                        </a:spcAft>
                      </a:pPr>
                      <a:r>
                        <a:rPr lang="en-GB" sz="1100" baseline="0" dirty="0" smtClean="0">
                          <a:effectLst/>
                          <a:latin typeface="Calibri"/>
                          <a:ea typeface="Calibri"/>
                          <a:cs typeface="Times New Roman"/>
                        </a:rPr>
                        <a:t>20 – 5 = 15</a:t>
                      </a:r>
                    </a:p>
                    <a:p>
                      <a:pPr algn="ctr">
                        <a:lnSpc>
                          <a:spcPct val="115000"/>
                        </a:lnSpc>
                        <a:spcAft>
                          <a:spcPts val="0"/>
                        </a:spcAft>
                      </a:pPr>
                      <a:r>
                        <a:rPr lang="en-GB" sz="1100" baseline="0" dirty="0" smtClean="0">
                          <a:effectLst/>
                          <a:latin typeface="Calibri"/>
                          <a:ea typeface="Calibri"/>
                          <a:cs typeface="Times New Roman"/>
                        </a:rPr>
                        <a:t>20 – 6 = 14</a:t>
                      </a:r>
                    </a:p>
                    <a:p>
                      <a:pPr algn="ctr">
                        <a:lnSpc>
                          <a:spcPct val="115000"/>
                        </a:lnSpc>
                        <a:spcAft>
                          <a:spcPts val="0"/>
                        </a:spcAft>
                      </a:pPr>
                      <a:r>
                        <a:rPr lang="en-GB" sz="1100" baseline="0" dirty="0" smtClean="0">
                          <a:effectLst/>
                          <a:latin typeface="Calibri"/>
                          <a:ea typeface="Calibri"/>
                          <a:cs typeface="Times New Roman"/>
                        </a:rPr>
                        <a:t>20 – 7 = 13</a:t>
                      </a:r>
                    </a:p>
                    <a:p>
                      <a:pPr algn="ctr">
                        <a:lnSpc>
                          <a:spcPct val="115000"/>
                        </a:lnSpc>
                        <a:spcAft>
                          <a:spcPts val="0"/>
                        </a:spcAft>
                      </a:pPr>
                      <a:r>
                        <a:rPr lang="en-GB" sz="1100" baseline="0" dirty="0" smtClean="0">
                          <a:effectLst/>
                          <a:latin typeface="Calibri"/>
                          <a:ea typeface="Calibri"/>
                          <a:cs typeface="Times New Roman"/>
                        </a:rPr>
                        <a:t>20 – 8 = 12</a:t>
                      </a:r>
                    </a:p>
                    <a:p>
                      <a:pPr algn="ctr">
                        <a:lnSpc>
                          <a:spcPct val="115000"/>
                        </a:lnSpc>
                        <a:spcAft>
                          <a:spcPts val="0"/>
                        </a:spcAft>
                      </a:pPr>
                      <a:r>
                        <a:rPr lang="en-GB" sz="1100" baseline="0" dirty="0" smtClean="0">
                          <a:effectLst/>
                          <a:latin typeface="Calibri"/>
                          <a:ea typeface="Calibri"/>
                          <a:cs typeface="Times New Roman"/>
                        </a:rPr>
                        <a:t>20 – 9 = 11</a:t>
                      </a:r>
                    </a:p>
                    <a:p>
                      <a:pPr algn="ctr">
                        <a:lnSpc>
                          <a:spcPct val="115000"/>
                        </a:lnSpc>
                        <a:spcAft>
                          <a:spcPts val="0"/>
                        </a:spcAft>
                      </a:pPr>
                      <a:r>
                        <a:rPr lang="en-GB" sz="1100" baseline="0" dirty="0" smtClean="0">
                          <a:effectLst/>
                          <a:latin typeface="Calibri"/>
                          <a:ea typeface="Calibri"/>
                          <a:cs typeface="Times New Roman"/>
                        </a:rPr>
                        <a:t>20 – 10 = 10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20 = 0</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19 = 1</a:t>
                      </a:r>
                    </a:p>
                    <a:p>
                      <a:pPr algn="ctr">
                        <a:lnSpc>
                          <a:spcPct val="115000"/>
                        </a:lnSpc>
                        <a:spcAft>
                          <a:spcPts val="0"/>
                        </a:spcAft>
                      </a:pPr>
                      <a:r>
                        <a:rPr lang="en-GB" sz="1100" baseline="0" dirty="0" smtClean="0">
                          <a:effectLst/>
                          <a:latin typeface="Calibri"/>
                          <a:ea typeface="Calibri"/>
                          <a:cs typeface="Times New Roman"/>
                        </a:rPr>
                        <a:t>20 – 18 = 2</a:t>
                      </a:r>
                    </a:p>
                    <a:p>
                      <a:pPr algn="ctr">
                        <a:lnSpc>
                          <a:spcPct val="115000"/>
                        </a:lnSpc>
                        <a:spcAft>
                          <a:spcPts val="0"/>
                        </a:spcAft>
                      </a:pPr>
                      <a:r>
                        <a:rPr lang="en-GB" sz="1100" baseline="0" dirty="0" smtClean="0">
                          <a:effectLst/>
                          <a:latin typeface="Calibri"/>
                          <a:ea typeface="Calibri"/>
                          <a:cs typeface="Times New Roman"/>
                        </a:rPr>
                        <a:t>20 – 17 = 3</a:t>
                      </a:r>
                    </a:p>
                    <a:p>
                      <a:pPr algn="ctr">
                        <a:lnSpc>
                          <a:spcPct val="115000"/>
                        </a:lnSpc>
                        <a:spcAft>
                          <a:spcPts val="0"/>
                        </a:spcAft>
                      </a:pPr>
                      <a:r>
                        <a:rPr lang="en-GB" sz="1100" baseline="0" dirty="0" smtClean="0">
                          <a:effectLst/>
                          <a:latin typeface="Calibri"/>
                          <a:ea typeface="Calibri"/>
                          <a:cs typeface="Times New Roman"/>
                        </a:rPr>
                        <a:t>20 – 16 = 4</a:t>
                      </a:r>
                    </a:p>
                    <a:p>
                      <a:pPr algn="ctr">
                        <a:lnSpc>
                          <a:spcPct val="115000"/>
                        </a:lnSpc>
                        <a:spcAft>
                          <a:spcPts val="0"/>
                        </a:spcAft>
                      </a:pPr>
                      <a:r>
                        <a:rPr lang="en-GB" sz="1100" baseline="0" dirty="0" smtClean="0">
                          <a:effectLst/>
                          <a:latin typeface="Calibri"/>
                          <a:ea typeface="Calibri"/>
                          <a:cs typeface="Times New Roman"/>
                        </a:rPr>
                        <a:t>20 – 15 = 5</a:t>
                      </a:r>
                    </a:p>
                    <a:p>
                      <a:pPr algn="ctr">
                        <a:lnSpc>
                          <a:spcPct val="115000"/>
                        </a:lnSpc>
                        <a:spcAft>
                          <a:spcPts val="0"/>
                        </a:spcAft>
                      </a:pPr>
                      <a:r>
                        <a:rPr lang="en-GB" sz="1100" baseline="0" dirty="0" smtClean="0">
                          <a:effectLst/>
                          <a:latin typeface="Calibri"/>
                          <a:ea typeface="Calibri"/>
                          <a:cs typeface="Times New Roman"/>
                        </a:rPr>
                        <a:t>20 – 14 = 6</a:t>
                      </a:r>
                    </a:p>
                    <a:p>
                      <a:pPr algn="ctr">
                        <a:lnSpc>
                          <a:spcPct val="115000"/>
                        </a:lnSpc>
                        <a:spcAft>
                          <a:spcPts val="0"/>
                        </a:spcAft>
                      </a:pPr>
                      <a:r>
                        <a:rPr lang="en-GB" sz="1100" baseline="0" dirty="0" smtClean="0">
                          <a:effectLst/>
                          <a:latin typeface="Calibri"/>
                          <a:ea typeface="Calibri"/>
                          <a:cs typeface="Times New Roman"/>
                        </a:rPr>
                        <a:t>20 – 13 = 7</a:t>
                      </a:r>
                    </a:p>
                    <a:p>
                      <a:pPr algn="ctr">
                        <a:lnSpc>
                          <a:spcPct val="115000"/>
                        </a:lnSpc>
                        <a:spcAft>
                          <a:spcPts val="0"/>
                        </a:spcAft>
                      </a:pPr>
                      <a:r>
                        <a:rPr lang="en-GB" sz="1100" baseline="0" dirty="0" smtClean="0">
                          <a:effectLst/>
                          <a:latin typeface="Calibri"/>
                          <a:ea typeface="Calibri"/>
                          <a:cs typeface="Times New Roman"/>
                        </a:rPr>
                        <a:t>20 – 12 = 8</a:t>
                      </a:r>
                    </a:p>
                    <a:p>
                      <a:pPr algn="ctr">
                        <a:lnSpc>
                          <a:spcPct val="115000"/>
                        </a:lnSpc>
                        <a:spcAft>
                          <a:spcPts val="0"/>
                        </a:spcAft>
                      </a:pPr>
                      <a:r>
                        <a:rPr lang="en-GB" sz="1100" baseline="0" dirty="0" smtClean="0">
                          <a:effectLst/>
                          <a:latin typeface="Calibri"/>
                          <a:ea typeface="Calibri"/>
                          <a:cs typeface="Times New Roman"/>
                        </a:rPr>
                        <a:t>20 – 11 = 9</a:t>
                      </a: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20?</a:t>
            </a:r>
          </a:p>
          <a:p>
            <a:pPr algn="l"/>
            <a:r>
              <a:rPr lang="en-GB" b="0" u="none" dirty="0" smtClean="0"/>
              <a:t>What is 20 </a:t>
            </a:r>
            <a:r>
              <a:rPr lang="en-GB" u="none" dirty="0" smtClean="0"/>
              <a:t>take away </a:t>
            </a:r>
            <a:r>
              <a:rPr lang="en-GB" b="0" u="none" dirty="0"/>
              <a:t>6</a:t>
            </a:r>
            <a:r>
              <a:rPr lang="en-GB" b="0" u="none" dirty="0" smtClean="0"/>
              <a:t>?</a:t>
            </a:r>
          </a:p>
          <a:p>
            <a:pPr algn="l"/>
            <a:r>
              <a:rPr lang="en-GB" b="0" u="none" dirty="0" smtClean="0"/>
              <a:t>What is 3 </a:t>
            </a:r>
            <a:r>
              <a:rPr lang="en-GB" u="none" dirty="0" smtClean="0"/>
              <a:t>less than </a:t>
            </a:r>
            <a:r>
              <a:rPr lang="en-GB" b="0" u="none" dirty="0" smtClean="0"/>
              <a:t>20?</a:t>
            </a:r>
          </a:p>
          <a:p>
            <a:pPr algn="l"/>
            <a:r>
              <a:rPr lang="en-GB" u="none" dirty="0" smtClean="0"/>
              <a:t>How many more </a:t>
            </a:r>
            <a:r>
              <a:rPr lang="en-GB" b="0" u="none" dirty="0" smtClean="0"/>
              <a:t>than 16 is 20?</a:t>
            </a:r>
            <a:endParaRPr lang="en-GB"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19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20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20 – ⃝ = 8.</a:t>
            </a:r>
            <a:endParaRPr lang="en-GB" altLang="en-US" dirty="0">
              <a:ea typeface="Calibri" pitchFamily="34" charset="0"/>
              <a:cs typeface="Times New Roman" pitchFamily="18" charset="0"/>
            </a:endParaRPr>
          </a:p>
          <a:p>
            <a:endParaRPr lang="en-GB" dirty="0"/>
          </a:p>
        </p:txBody>
      </p:sp>
    </p:spTree>
    <p:extLst>
      <p:ext uri="{BB962C8B-B14F-4D97-AF65-F5344CB8AC3E}">
        <p14:creationId xmlns:p14="http://schemas.microsoft.com/office/powerpoint/2010/main" val="1458526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2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a:t>
            </a:r>
            <a:r>
              <a:rPr lang="en-GB" altLang="en-US" dirty="0" smtClean="0">
                <a:ea typeface="Calibri" pitchFamily="34" charset="0"/>
                <a:cs typeface="Times New Roman" pitchFamily="18" charset="0"/>
              </a:rPr>
              <a:t>Maths facts while </a:t>
            </a:r>
            <a:r>
              <a:rPr lang="en-GB" altLang="en-US" dirty="0">
                <a:ea typeface="Calibri" pitchFamily="34" charset="0"/>
                <a:cs typeface="Times New Roman" pitchFamily="18" charset="0"/>
              </a:rPr>
              <a:t>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what you already know</a:t>
            </a:r>
            <a:r>
              <a:rPr lang="en-GB" altLang="en-US" dirty="0">
                <a:ea typeface="Calibri" pitchFamily="34" charset="0"/>
                <a:cs typeface="Times New Roman" pitchFamily="18" charset="0"/>
              </a:rPr>
              <a:t> – If your child knows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5 = 10, they can use this fact to work out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 = 12.</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18 divided by </a:t>
            </a:r>
            <a:r>
              <a:rPr lang="en-GB" altLang="en-US" i="1" dirty="0" smtClean="0">
                <a:ea typeface="Calibri" pitchFamily="34" charset="0"/>
                <a:cs typeface="Times New Roman" pitchFamily="18" charset="0"/>
              </a:rPr>
              <a:t>2?</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5512373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2 </a:t>
                      </a:r>
                      <a:r>
                        <a:rPr lang="en-GB" sz="1100" dirty="0">
                          <a:effectLst/>
                        </a:rPr>
                        <a:t>× 1 = </a:t>
                      </a:r>
                      <a:r>
                        <a:rPr lang="en-GB" sz="1100" dirty="0" smtClean="0">
                          <a:effectLst/>
                        </a:rPr>
                        <a:t>2</a:t>
                      </a:r>
                      <a:endParaRPr lang="en-GB" sz="1100" dirty="0">
                        <a:effectLst/>
                      </a:endParaRPr>
                    </a:p>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4</a:t>
                      </a:r>
                    </a:p>
                    <a:p>
                      <a:pPr algn="ctr">
                        <a:lnSpc>
                          <a:spcPct val="115000"/>
                        </a:lnSpc>
                        <a:spcAft>
                          <a:spcPts val="0"/>
                        </a:spcAft>
                      </a:pPr>
                      <a:r>
                        <a:rPr lang="en-GB" sz="1100" dirty="0" smtClean="0">
                          <a:effectLst/>
                        </a:rPr>
                        <a:t>2 </a:t>
                      </a:r>
                      <a:r>
                        <a:rPr lang="en-GB" sz="1100" dirty="0">
                          <a:effectLst/>
                        </a:rPr>
                        <a:t>× 3 = 6</a:t>
                      </a:r>
                    </a:p>
                    <a:p>
                      <a:pPr algn="ctr">
                        <a:lnSpc>
                          <a:spcPct val="115000"/>
                        </a:lnSpc>
                        <a:spcAft>
                          <a:spcPts val="0"/>
                        </a:spcAft>
                      </a:pPr>
                      <a:r>
                        <a:rPr lang="en-GB" sz="1100" dirty="0" smtClean="0">
                          <a:effectLst/>
                        </a:rPr>
                        <a:t>2 </a:t>
                      </a:r>
                      <a:r>
                        <a:rPr lang="en-GB" sz="1100" dirty="0">
                          <a:effectLst/>
                        </a:rPr>
                        <a:t>× 4 = 8</a:t>
                      </a:r>
                    </a:p>
                    <a:p>
                      <a:pPr algn="ctr">
                        <a:lnSpc>
                          <a:spcPct val="115000"/>
                        </a:lnSpc>
                        <a:spcAft>
                          <a:spcPts val="0"/>
                        </a:spcAft>
                      </a:pPr>
                      <a:r>
                        <a:rPr lang="en-GB" sz="1100" dirty="0" smtClean="0">
                          <a:effectLst/>
                        </a:rPr>
                        <a:t>2 </a:t>
                      </a:r>
                      <a:r>
                        <a:rPr lang="en-GB" sz="1100" dirty="0">
                          <a:effectLst/>
                        </a:rPr>
                        <a:t>× 5 = 10</a:t>
                      </a:r>
                    </a:p>
                    <a:p>
                      <a:pPr algn="ctr">
                        <a:lnSpc>
                          <a:spcPct val="115000"/>
                        </a:lnSpc>
                        <a:spcAft>
                          <a:spcPts val="0"/>
                        </a:spcAft>
                      </a:pPr>
                      <a:r>
                        <a:rPr lang="en-GB" sz="1100" dirty="0" smtClean="0">
                          <a:effectLst/>
                        </a:rPr>
                        <a:t>2 </a:t>
                      </a:r>
                      <a:r>
                        <a:rPr lang="en-GB" sz="1100" dirty="0">
                          <a:effectLst/>
                        </a:rPr>
                        <a:t>× 6 = 12</a:t>
                      </a:r>
                    </a:p>
                    <a:p>
                      <a:pPr algn="ctr">
                        <a:lnSpc>
                          <a:spcPct val="115000"/>
                        </a:lnSpc>
                        <a:spcAft>
                          <a:spcPts val="0"/>
                        </a:spcAft>
                      </a:pPr>
                      <a:r>
                        <a:rPr lang="en-GB" sz="1100" dirty="0" smtClean="0">
                          <a:effectLst/>
                        </a:rPr>
                        <a:t>2 </a:t>
                      </a:r>
                      <a:r>
                        <a:rPr lang="en-GB" sz="1100" dirty="0">
                          <a:effectLst/>
                        </a:rPr>
                        <a:t>× 7 = 14</a:t>
                      </a:r>
                    </a:p>
                    <a:p>
                      <a:pPr algn="ctr">
                        <a:lnSpc>
                          <a:spcPct val="115000"/>
                        </a:lnSpc>
                        <a:spcAft>
                          <a:spcPts val="0"/>
                        </a:spcAft>
                      </a:pPr>
                      <a:r>
                        <a:rPr lang="en-GB" sz="1100" dirty="0" smtClean="0">
                          <a:effectLst/>
                        </a:rPr>
                        <a:t>2 </a:t>
                      </a:r>
                      <a:r>
                        <a:rPr lang="en-GB" sz="1100" dirty="0">
                          <a:effectLst/>
                        </a:rPr>
                        <a:t>× 8 = 16</a:t>
                      </a:r>
                    </a:p>
                    <a:p>
                      <a:pPr algn="ctr">
                        <a:lnSpc>
                          <a:spcPct val="115000"/>
                        </a:lnSpc>
                        <a:spcAft>
                          <a:spcPts val="0"/>
                        </a:spcAft>
                      </a:pPr>
                      <a:r>
                        <a:rPr lang="en-GB" sz="1100" dirty="0" smtClean="0">
                          <a:effectLst/>
                        </a:rPr>
                        <a:t>2 </a:t>
                      </a:r>
                      <a:r>
                        <a:rPr lang="en-GB" sz="1100" dirty="0">
                          <a:effectLst/>
                        </a:rPr>
                        <a:t>× 9 = 18</a:t>
                      </a:r>
                    </a:p>
                    <a:p>
                      <a:pPr algn="ctr">
                        <a:lnSpc>
                          <a:spcPct val="115000"/>
                        </a:lnSpc>
                        <a:spcAft>
                          <a:spcPts val="0"/>
                        </a:spcAft>
                      </a:pPr>
                      <a:r>
                        <a:rPr lang="en-GB" sz="1100" dirty="0" smtClean="0">
                          <a:effectLst/>
                        </a:rPr>
                        <a:t>2 </a:t>
                      </a:r>
                      <a:r>
                        <a:rPr lang="en-GB" sz="1100" dirty="0">
                          <a:effectLst/>
                        </a:rPr>
                        <a:t>× 10 = 20</a:t>
                      </a:r>
                    </a:p>
                    <a:p>
                      <a:pPr algn="ctr">
                        <a:lnSpc>
                          <a:spcPct val="115000"/>
                        </a:lnSpc>
                        <a:spcAft>
                          <a:spcPts val="0"/>
                        </a:spcAft>
                      </a:pPr>
                      <a:r>
                        <a:rPr lang="en-GB" sz="1100" dirty="0" smtClean="0">
                          <a:effectLst/>
                        </a:rPr>
                        <a:t>2 </a:t>
                      </a:r>
                      <a:r>
                        <a:rPr lang="en-GB" sz="1100" dirty="0">
                          <a:effectLst/>
                        </a:rPr>
                        <a:t>× 11 = 22</a:t>
                      </a:r>
                    </a:p>
                    <a:p>
                      <a:pPr algn="ctr">
                        <a:lnSpc>
                          <a:spcPct val="115000"/>
                        </a:lnSpc>
                        <a:spcAft>
                          <a:spcPts val="0"/>
                        </a:spcAft>
                      </a:pPr>
                      <a:r>
                        <a:rPr lang="en-GB" sz="1100" dirty="0" smtClean="0">
                          <a:effectLst/>
                        </a:rPr>
                        <a:t>2 </a:t>
                      </a:r>
                      <a:r>
                        <a:rPr lang="en-GB" sz="1100" dirty="0">
                          <a:effectLst/>
                        </a:rPr>
                        <a:t>× 12 = 24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1</a:t>
                      </a:r>
                    </a:p>
                    <a:p>
                      <a:pPr algn="ctr">
                        <a:lnSpc>
                          <a:spcPct val="115000"/>
                        </a:lnSpc>
                        <a:spcAft>
                          <a:spcPts val="0"/>
                        </a:spcAft>
                      </a:pPr>
                      <a:r>
                        <a:rPr lang="en-GB" sz="1100" dirty="0">
                          <a:effectLst/>
                        </a:rPr>
                        <a:t>4 ÷ </a:t>
                      </a:r>
                      <a:r>
                        <a:rPr lang="en-GB" sz="1100" dirty="0" smtClean="0">
                          <a:effectLst/>
                        </a:rPr>
                        <a:t>2 </a:t>
                      </a:r>
                      <a:r>
                        <a:rPr lang="en-GB" sz="1100" dirty="0">
                          <a:effectLst/>
                        </a:rPr>
                        <a:t>= </a:t>
                      </a:r>
                      <a:r>
                        <a:rPr lang="en-GB" sz="1100" dirty="0" smtClean="0">
                          <a:effectLst/>
                        </a:rPr>
                        <a:t>2</a:t>
                      </a:r>
                      <a:endParaRPr lang="en-GB" sz="1100" dirty="0">
                        <a:effectLst/>
                      </a:endParaRPr>
                    </a:p>
                    <a:p>
                      <a:pPr algn="ctr">
                        <a:lnSpc>
                          <a:spcPct val="115000"/>
                        </a:lnSpc>
                        <a:spcAft>
                          <a:spcPts val="0"/>
                        </a:spcAft>
                      </a:pPr>
                      <a:r>
                        <a:rPr lang="en-GB" sz="1100" dirty="0">
                          <a:effectLst/>
                        </a:rPr>
                        <a:t>6 ÷ </a:t>
                      </a:r>
                      <a:r>
                        <a:rPr lang="en-GB" sz="1100" dirty="0" smtClean="0">
                          <a:effectLst/>
                        </a:rPr>
                        <a:t>2 </a:t>
                      </a:r>
                      <a:r>
                        <a:rPr lang="en-GB" sz="1100" dirty="0">
                          <a:effectLst/>
                        </a:rPr>
                        <a:t>= 3</a:t>
                      </a:r>
                    </a:p>
                    <a:p>
                      <a:pPr algn="ctr">
                        <a:lnSpc>
                          <a:spcPct val="115000"/>
                        </a:lnSpc>
                        <a:spcAft>
                          <a:spcPts val="0"/>
                        </a:spcAft>
                      </a:pPr>
                      <a:r>
                        <a:rPr lang="en-GB" sz="1100" dirty="0">
                          <a:effectLst/>
                        </a:rPr>
                        <a:t>8 ÷ </a:t>
                      </a:r>
                      <a:r>
                        <a:rPr lang="en-GB" sz="1100" dirty="0" smtClean="0">
                          <a:effectLst/>
                        </a:rPr>
                        <a:t>2 </a:t>
                      </a:r>
                      <a:r>
                        <a:rPr lang="en-GB" sz="1100" dirty="0">
                          <a:effectLst/>
                        </a:rPr>
                        <a:t>= 4</a:t>
                      </a:r>
                    </a:p>
                    <a:p>
                      <a:pPr algn="ctr">
                        <a:lnSpc>
                          <a:spcPct val="115000"/>
                        </a:lnSpc>
                        <a:spcAft>
                          <a:spcPts val="0"/>
                        </a:spcAft>
                      </a:pPr>
                      <a:r>
                        <a:rPr lang="en-GB" sz="1100" dirty="0">
                          <a:effectLst/>
                        </a:rPr>
                        <a:t>10 ÷ </a:t>
                      </a:r>
                      <a:r>
                        <a:rPr lang="en-GB" sz="1100" dirty="0" smtClean="0">
                          <a:effectLst/>
                        </a:rPr>
                        <a:t>2 </a:t>
                      </a:r>
                      <a:r>
                        <a:rPr lang="en-GB" sz="1100" dirty="0">
                          <a:effectLst/>
                        </a:rPr>
                        <a:t>= 5</a:t>
                      </a:r>
                    </a:p>
                    <a:p>
                      <a:pPr algn="ctr">
                        <a:lnSpc>
                          <a:spcPct val="115000"/>
                        </a:lnSpc>
                        <a:spcAft>
                          <a:spcPts val="0"/>
                        </a:spcAft>
                      </a:pPr>
                      <a:r>
                        <a:rPr lang="en-GB" sz="1100" dirty="0">
                          <a:effectLst/>
                        </a:rPr>
                        <a:t>12 ÷ </a:t>
                      </a:r>
                      <a:r>
                        <a:rPr lang="en-GB" sz="1100" dirty="0" smtClean="0">
                          <a:effectLst/>
                        </a:rPr>
                        <a:t>2 </a:t>
                      </a:r>
                      <a:r>
                        <a:rPr lang="en-GB" sz="1100" dirty="0">
                          <a:effectLst/>
                        </a:rPr>
                        <a:t>= 6</a:t>
                      </a:r>
                    </a:p>
                    <a:p>
                      <a:pPr algn="ctr">
                        <a:lnSpc>
                          <a:spcPct val="115000"/>
                        </a:lnSpc>
                        <a:spcAft>
                          <a:spcPts val="0"/>
                        </a:spcAft>
                      </a:pPr>
                      <a:r>
                        <a:rPr lang="en-GB" sz="1100" dirty="0">
                          <a:effectLst/>
                        </a:rPr>
                        <a:t>14 ÷ </a:t>
                      </a:r>
                      <a:r>
                        <a:rPr lang="en-GB" sz="1100" dirty="0" smtClean="0">
                          <a:effectLst/>
                        </a:rPr>
                        <a:t>2 </a:t>
                      </a:r>
                      <a:r>
                        <a:rPr lang="en-GB" sz="1100" dirty="0">
                          <a:effectLst/>
                        </a:rPr>
                        <a:t>= 7</a:t>
                      </a:r>
                    </a:p>
                    <a:p>
                      <a:pPr algn="ctr">
                        <a:lnSpc>
                          <a:spcPct val="115000"/>
                        </a:lnSpc>
                        <a:spcAft>
                          <a:spcPts val="0"/>
                        </a:spcAft>
                      </a:pPr>
                      <a:r>
                        <a:rPr lang="en-GB" sz="1100" dirty="0">
                          <a:effectLst/>
                        </a:rPr>
                        <a:t>16 ÷ </a:t>
                      </a:r>
                      <a:r>
                        <a:rPr lang="en-GB" sz="1100" dirty="0" smtClean="0">
                          <a:effectLst/>
                        </a:rPr>
                        <a:t>2 </a:t>
                      </a:r>
                      <a:r>
                        <a:rPr lang="en-GB" sz="1100" dirty="0">
                          <a:effectLst/>
                        </a:rPr>
                        <a:t>= 8</a:t>
                      </a:r>
                    </a:p>
                    <a:p>
                      <a:pPr algn="ctr">
                        <a:lnSpc>
                          <a:spcPct val="115000"/>
                        </a:lnSpc>
                        <a:spcAft>
                          <a:spcPts val="0"/>
                        </a:spcAft>
                      </a:pPr>
                      <a:r>
                        <a:rPr lang="en-GB" sz="1100" dirty="0">
                          <a:effectLst/>
                        </a:rPr>
                        <a:t>18 ÷ </a:t>
                      </a:r>
                      <a:r>
                        <a:rPr lang="en-GB" sz="1100" dirty="0" smtClean="0">
                          <a:effectLst/>
                        </a:rPr>
                        <a:t>2 </a:t>
                      </a:r>
                      <a:r>
                        <a:rPr lang="en-GB" sz="1100" dirty="0">
                          <a:effectLst/>
                        </a:rPr>
                        <a:t>= 9</a:t>
                      </a:r>
                    </a:p>
                    <a:p>
                      <a:pPr algn="ctr">
                        <a:lnSpc>
                          <a:spcPct val="115000"/>
                        </a:lnSpc>
                        <a:spcAft>
                          <a:spcPts val="0"/>
                        </a:spcAft>
                      </a:pPr>
                      <a:r>
                        <a:rPr lang="en-GB" sz="1100" dirty="0">
                          <a:effectLst/>
                        </a:rPr>
                        <a:t>20 ÷ </a:t>
                      </a:r>
                      <a:r>
                        <a:rPr lang="en-GB" sz="1100" dirty="0" smtClean="0">
                          <a:effectLst/>
                        </a:rPr>
                        <a:t>2 </a:t>
                      </a:r>
                      <a:r>
                        <a:rPr lang="en-GB" sz="1100" dirty="0">
                          <a:effectLst/>
                        </a:rPr>
                        <a:t>= 10</a:t>
                      </a:r>
                    </a:p>
                    <a:p>
                      <a:pPr algn="ctr">
                        <a:lnSpc>
                          <a:spcPct val="115000"/>
                        </a:lnSpc>
                        <a:spcAft>
                          <a:spcPts val="0"/>
                        </a:spcAft>
                      </a:pPr>
                      <a:r>
                        <a:rPr lang="en-GB" sz="1100" dirty="0">
                          <a:effectLst/>
                        </a:rPr>
                        <a:t>22 ÷ </a:t>
                      </a:r>
                      <a:r>
                        <a:rPr lang="en-GB" sz="1100" dirty="0" smtClean="0">
                          <a:effectLst/>
                        </a:rPr>
                        <a:t>2 </a:t>
                      </a:r>
                      <a:r>
                        <a:rPr lang="en-GB" sz="1100" dirty="0">
                          <a:effectLst/>
                        </a:rPr>
                        <a:t>= 11</a:t>
                      </a:r>
                    </a:p>
                    <a:p>
                      <a:pPr algn="ctr">
                        <a:lnSpc>
                          <a:spcPct val="115000"/>
                        </a:lnSpc>
                        <a:spcAft>
                          <a:spcPts val="0"/>
                        </a:spcAft>
                      </a:pPr>
                      <a:r>
                        <a:rPr lang="en-GB" sz="1100" dirty="0">
                          <a:effectLst/>
                        </a:rPr>
                        <a:t>24 ÷ </a:t>
                      </a:r>
                      <a:r>
                        <a:rPr lang="en-GB" sz="1100" dirty="0" smtClean="0">
                          <a:effectLst/>
                        </a:rPr>
                        <a:t>2 </a:t>
                      </a:r>
                      <a:r>
                        <a:rPr lang="en-GB" sz="1100" dirty="0">
                          <a:effectLst/>
                        </a:rPr>
                        <a:t>= </a:t>
                      </a:r>
                      <a:r>
                        <a:rPr lang="en-GB" sz="1100" dirty="0" smtClean="0">
                          <a:effectLst/>
                        </a:rPr>
                        <a:t>12</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2 </a:t>
            </a:r>
            <a:r>
              <a:rPr lang="en-GB" u="none" dirty="0" smtClean="0"/>
              <a:t>multiplied by </a:t>
            </a:r>
            <a:r>
              <a:rPr lang="en-GB" b="0" u="none" dirty="0" smtClean="0"/>
              <a:t>7?</a:t>
            </a:r>
          </a:p>
          <a:p>
            <a:pPr algn="l"/>
            <a:r>
              <a:rPr lang="en-GB" b="0" u="none" dirty="0" smtClean="0"/>
              <a:t>What is 2</a:t>
            </a:r>
            <a:r>
              <a:rPr lang="en-GB" u="none" dirty="0" smtClean="0"/>
              <a:t> times </a:t>
            </a:r>
            <a:r>
              <a:rPr lang="en-GB" b="0" u="none" dirty="0" smtClean="0"/>
              <a:t>9?</a:t>
            </a:r>
          </a:p>
          <a:p>
            <a:pPr algn="l"/>
            <a:r>
              <a:rPr lang="en-GB" b="0" u="none" dirty="0" smtClean="0"/>
              <a:t>What is 12 </a:t>
            </a:r>
            <a:r>
              <a:rPr lang="en-GB" u="none" dirty="0" smtClean="0"/>
              <a:t>divided by </a:t>
            </a:r>
            <a:r>
              <a:rPr lang="en-GB" b="0" u="none" dirty="0" smtClean="0"/>
              <a:t>2?</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 = 8 or ⃝ ÷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a:t>
            </a:r>
          </a:p>
          <a:p>
            <a:endParaRPr lang="en-GB" dirty="0"/>
          </a:p>
        </p:txBody>
      </p:sp>
    </p:spTree>
    <p:extLst>
      <p:ext uri="{BB962C8B-B14F-4D97-AF65-F5344CB8AC3E}">
        <p14:creationId xmlns:p14="http://schemas.microsoft.com/office/powerpoint/2010/main" val="160157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1</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20.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a:t>
            </a:r>
            <a:r>
              <a:rPr lang="en-GB" altLang="en-US" dirty="0" smtClean="0">
                <a:ea typeface="Calibri" pitchFamily="34" charset="0"/>
                <a:cs typeface="Times New Roman" pitchFamily="18" charset="0"/>
              </a:rPr>
              <a:t>Maths facts </a:t>
            </a:r>
            <a:r>
              <a:rPr lang="en-GB" altLang="en-US" dirty="0">
                <a:ea typeface="Calibri" pitchFamily="34" charset="0"/>
                <a:cs typeface="Times New Roman" pitchFamily="18" charset="0"/>
              </a:rPr>
              <a:t>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Encourage your child to find the connection between the 2 times table and double facts.</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dirty="0">
                <a:hlinkClick r:id="rId2"/>
              </a:rPr>
              <a:t>http://www.conkermaths.org/</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825637145"/>
              </p:ext>
            </p:extLst>
          </p:nvPr>
        </p:nvGraphicFramePr>
        <p:xfrm>
          <a:off x="719138" y="2555877"/>
          <a:ext cx="3390900" cy="2376163"/>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3">
                <a:tc>
                  <a:txBody>
                    <a:bodyPr/>
                    <a:lstStyle/>
                    <a:p>
                      <a:pPr algn="ctr">
                        <a:lnSpc>
                          <a:spcPct val="115000"/>
                        </a:lnSpc>
                        <a:spcAft>
                          <a:spcPts val="0"/>
                        </a:spcAft>
                      </a:pPr>
                      <a:r>
                        <a:rPr lang="en-GB" sz="1100" dirty="0" smtClean="0">
                          <a:effectLst/>
                          <a:latin typeface="Calibri"/>
                          <a:ea typeface="Calibri"/>
                          <a:cs typeface="Times New Roman"/>
                        </a:rPr>
                        <a:t>0 + 0 = 0</a:t>
                      </a:r>
                    </a:p>
                    <a:p>
                      <a:pPr algn="ctr">
                        <a:lnSpc>
                          <a:spcPct val="115000"/>
                        </a:lnSpc>
                        <a:spcAft>
                          <a:spcPts val="0"/>
                        </a:spcAft>
                      </a:pPr>
                      <a:r>
                        <a:rPr lang="en-GB" sz="1100" dirty="0" smtClean="0">
                          <a:effectLst/>
                          <a:latin typeface="Calibri"/>
                          <a:ea typeface="Calibri"/>
                          <a:cs typeface="Times New Roman"/>
                        </a:rPr>
                        <a:t>1 + 1 = 1</a:t>
                      </a:r>
                    </a:p>
                    <a:p>
                      <a:pPr algn="ctr">
                        <a:lnSpc>
                          <a:spcPct val="115000"/>
                        </a:lnSpc>
                        <a:spcAft>
                          <a:spcPts val="0"/>
                        </a:spcAft>
                      </a:pPr>
                      <a:r>
                        <a:rPr lang="en-GB" sz="1100" dirty="0" smtClean="0">
                          <a:effectLst/>
                          <a:latin typeface="Calibri"/>
                          <a:ea typeface="Calibri"/>
                          <a:cs typeface="Times New Roman"/>
                        </a:rPr>
                        <a:t>2 + 2 = 4</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+ 4 = 8</a:t>
                      </a:r>
                    </a:p>
                    <a:p>
                      <a:pPr algn="ctr">
                        <a:lnSpc>
                          <a:spcPct val="115000"/>
                        </a:lnSpc>
                        <a:spcAft>
                          <a:spcPts val="0"/>
                        </a:spcAft>
                      </a:pPr>
                      <a:r>
                        <a:rPr lang="en-GB" sz="1100" dirty="0" smtClean="0">
                          <a:effectLst/>
                          <a:latin typeface="Calibri"/>
                          <a:ea typeface="Calibri"/>
                          <a:cs typeface="Times New Roman"/>
                        </a:rPr>
                        <a:t>5 + 5 = 10</a:t>
                      </a:r>
                    </a:p>
                    <a:p>
                      <a:pPr algn="ctr">
                        <a:lnSpc>
                          <a:spcPct val="115000"/>
                        </a:lnSpc>
                        <a:spcAft>
                          <a:spcPts val="0"/>
                        </a:spcAft>
                      </a:pPr>
                      <a:r>
                        <a:rPr lang="en-GB" sz="1100" dirty="0" smtClean="0">
                          <a:effectLst/>
                          <a:latin typeface="Calibri"/>
                          <a:ea typeface="Calibri"/>
                          <a:cs typeface="Times New Roman"/>
                        </a:rPr>
                        <a:t>6 + 6 = 12</a:t>
                      </a:r>
                    </a:p>
                    <a:p>
                      <a:pPr algn="ctr">
                        <a:lnSpc>
                          <a:spcPct val="115000"/>
                        </a:lnSpc>
                        <a:spcAft>
                          <a:spcPts val="0"/>
                        </a:spcAft>
                      </a:pPr>
                      <a:r>
                        <a:rPr lang="en-GB" sz="1100" dirty="0" smtClean="0">
                          <a:effectLst/>
                          <a:latin typeface="Calibri"/>
                          <a:ea typeface="Calibri"/>
                          <a:cs typeface="Times New Roman"/>
                        </a:rPr>
                        <a:t>7 + 7 = 14</a:t>
                      </a:r>
                    </a:p>
                    <a:p>
                      <a:pPr algn="ctr">
                        <a:lnSpc>
                          <a:spcPct val="115000"/>
                        </a:lnSpc>
                        <a:spcAft>
                          <a:spcPts val="0"/>
                        </a:spcAft>
                      </a:pPr>
                      <a:r>
                        <a:rPr lang="en-GB" sz="1100" dirty="0" smtClean="0">
                          <a:effectLst/>
                          <a:latin typeface="Calibri"/>
                          <a:ea typeface="Calibri"/>
                          <a:cs typeface="Times New Roman"/>
                        </a:rPr>
                        <a:t>8 + 8 = 16</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r>
                        <a:rPr lang="en-GB" sz="110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½ of 0 = 0</a:t>
                      </a:r>
                    </a:p>
                    <a:p>
                      <a:pPr algn="ctr">
                        <a:lnSpc>
                          <a:spcPct val="115000"/>
                        </a:lnSpc>
                        <a:spcAft>
                          <a:spcPts val="0"/>
                        </a:spcAft>
                      </a:pPr>
                      <a:r>
                        <a:rPr lang="en-GB" sz="1100" dirty="0" smtClean="0">
                          <a:effectLst/>
                          <a:latin typeface="Calibri"/>
                          <a:ea typeface="Calibri"/>
                          <a:cs typeface="Times New Roman"/>
                        </a:rPr>
                        <a:t>½ of 2 = 1</a:t>
                      </a:r>
                    </a:p>
                    <a:p>
                      <a:pPr algn="ctr">
                        <a:lnSpc>
                          <a:spcPct val="115000"/>
                        </a:lnSpc>
                        <a:spcAft>
                          <a:spcPts val="0"/>
                        </a:spcAft>
                      </a:pPr>
                      <a:r>
                        <a:rPr lang="en-GB" sz="1100" dirty="0" smtClean="0">
                          <a:effectLst/>
                          <a:latin typeface="Calibri"/>
                          <a:ea typeface="Calibri"/>
                          <a:cs typeface="Times New Roman"/>
                        </a:rPr>
                        <a:t>½ of 4 = 2</a:t>
                      </a:r>
                    </a:p>
                    <a:p>
                      <a:pPr algn="ctr">
                        <a:lnSpc>
                          <a:spcPct val="115000"/>
                        </a:lnSpc>
                        <a:spcAft>
                          <a:spcPts val="0"/>
                        </a:spcAft>
                      </a:pPr>
                      <a:r>
                        <a:rPr lang="en-GB" sz="1100" dirty="0" smtClean="0">
                          <a:effectLst/>
                          <a:latin typeface="Calibri"/>
                          <a:ea typeface="Calibri"/>
                          <a:cs typeface="Times New Roman"/>
                        </a:rPr>
                        <a:t>½ of 6 = 3</a:t>
                      </a:r>
                    </a:p>
                    <a:p>
                      <a:pPr algn="ctr">
                        <a:lnSpc>
                          <a:spcPct val="115000"/>
                        </a:lnSpc>
                        <a:spcAft>
                          <a:spcPts val="0"/>
                        </a:spcAft>
                      </a:pPr>
                      <a:r>
                        <a:rPr lang="en-GB" sz="1100" dirty="0" smtClean="0">
                          <a:effectLst/>
                          <a:latin typeface="Calibri"/>
                          <a:ea typeface="Calibri"/>
                          <a:cs typeface="Times New Roman"/>
                        </a:rPr>
                        <a:t>½ of 8 = 4</a:t>
                      </a:r>
                    </a:p>
                    <a:p>
                      <a:pPr algn="ctr">
                        <a:lnSpc>
                          <a:spcPct val="115000"/>
                        </a:lnSpc>
                        <a:spcAft>
                          <a:spcPts val="0"/>
                        </a:spcAft>
                      </a:pPr>
                      <a:r>
                        <a:rPr lang="en-GB" sz="1100" dirty="0" smtClean="0">
                          <a:effectLst/>
                          <a:latin typeface="Calibri"/>
                          <a:ea typeface="Calibri"/>
                          <a:cs typeface="Times New Roman"/>
                        </a:rPr>
                        <a:t>½ of 10 = 5</a:t>
                      </a:r>
                    </a:p>
                    <a:p>
                      <a:pPr algn="ctr">
                        <a:lnSpc>
                          <a:spcPct val="115000"/>
                        </a:lnSpc>
                        <a:spcAft>
                          <a:spcPts val="0"/>
                        </a:spcAft>
                      </a:pPr>
                      <a:r>
                        <a:rPr lang="en-GB" sz="1100" dirty="0" smtClean="0">
                          <a:effectLst/>
                          <a:latin typeface="Calibri"/>
                          <a:ea typeface="Calibri"/>
                          <a:cs typeface="Times New Roman"/>
                        </a:rPr>
                        <a:t>½ of 12 = 6</a:t>
                      </a:r>
                    </a:p>
                    <a:p>
                      <a:pPr algn="ctr">
                        <a:lnSpc>
                          <a:spcPct val="115000"/>
                        </a:lnSpc>
                        <a:spcAft>
                          <a:spcPts val="0"/>
                        </a:spcAft>
                      </a:pPr>
                      <a:r>
                        <a:rPr lang="en-GB" sz="1100" dirty="0" smtClean="0">
                          <a:effectLst/>
                          <a:latin typeface="Calibri"/>
                          <a:ea typeface="Calibri"/>
                          <a:cs typeface="Times New Roman"/>
                        </a:rPr>
                        <a:t>½ of 14 = 7</a:t>
                      </a:r>
                    </a:p>
                    <a:p>
                      <a:pPr algn="ctr">
                        <a:lnSpc>
                          <a:spcPct val="115000"/>
                        </a:lnSpc>
                        <a:spcAft>
                          <a:spcPts val="0"/>
                        </a:spcAft>
                      </a:pPr>
                      <a:r>
                        <a:rPr lang="en-GB" sz="1100" dirty="0" smtClean="0">
                          <a:effectLst/>
                          <a:latin typeface="Calibri"/>
                          <a:ea typeface="Calibri"/>
                          <a:cs typeface="Times New Roman"/>
                        </a:rPr>
                        <a:t>½ of 16 = 8</a:t>
                      </a:r>
                    </a:p>
                    <a:p>
                      <a:pPr algn="ctr">
                        <a:lnSpc>
                          <a:spcPct val="115000"/>
                        </a:lnSpc>
                        <a:spcAft>
                          <a:spcPts val="0"/>
                        </a:spcAft>
                      </a:pPr>
                      <a:r>
                        <a:rPr lang="en-GB" sz="1100" dirty="0" smtClean="0">
                          <a:effectLst/>
                          <a:latin typeface="Calibri"/>
                          <a:ea typeface="Calibri"/>
                          <a:cs typeface="Times New Roman"/>
                        </a:rPr>
                        <a:t>½ of 18 = 9</a:t>
                      </a:r>
                    </a:p>
                    <a:p>
                      <a:pPr algn="ctr">
                        <a:lnSpc>
                          <a:spcPct val="115000"/>
                        </a:lnSpc>
                        <a:spcAft>
                          <a:spcPts val="0"/>
                        </a:spcAft>
                      </a:pPr>
                      <a:r>
                        <a:rPr lang="en-GB" sz="1100" dirty="0" smtClean="0">
                          <a:effectLst/>
                          <a:latin typeface="Calibri"/>
                          <a:ea typeface="Calibri"/>
                          <a:cs typeface="Times New Roman"/>
                        </a:rPr>
                        <a:t>½ of 20 = 10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11 + 11 = 22</a:t>
                      </a:r>
                    </a:p>
                    <a:p>
                      <a:pPr algn="ctr">
                        <a:lnSpc>
                          <a:spcPct val="115000"/>
                        </a:lnSpc>
                        <a:spcAft>
                          <a:spcPts val="0"/>
                        </a:spcAft>
                      </a:pPr>
                      <a:r>
                        <a:rPr lang="en-GB" sz="1100" dirty="0" smtClean="0">
                          <a:effectLst/>
                          <a:latin typeface="Calibri"/>
                          <a:ea typeface="Calibri"/>
                          <a:cs typeface="Times New Roman"/>
                        </a:rPr>
                        <a:t>12</a:t>
                      </a:r>
                      <a:r>
                        <a:rPr lang="en-GB" sz="1100" baseline="0" dirty="0" smtClean="0">
                          <a:effectLst/>
                          <a:latin typeface="Calibri"/>
                          <a:ea typeface="Calibri"/>
                          <a:cs typeface="Times New Roman"/>
                        </a:rPr>
                        <a:t> + 12 = 24</a:t>
                      </a:r>
                    </a:p>
                    <a:p>
                      <a:pPr algn="ctr">
                        <a:lnSpc>
                          <a:spcPct val="115000"/>
                        </a:lnSpc>
                        <a:spcAft>
                          <a:spcPts val="0"/>
                        </a:spcAft>
                      </a:pPr>
                      <a:r>
                        <a:rPr lang="en-GB" sz="1100" baseline="0" dirty="0" smtClean="0">
                          <a:effectLst/>
                          <a:latin typeface="Calibri"/>
                          <a:ea typeface="Calibri"/>
                          <a:cs typeface="Times New Roman"/>
                        </a:rPr>
                        <a:t>13 + 13 = 26</a:t>
                      </a:r>
                    </a:p>
                    <a:p>
                      <a:pPr algn="ctr">
                        <a:lnSpc>
                          <a:spcPct val="115000"/>
                        </a:lnSpc>
                        <a:spcAft>
                          <a:spcPts val="0"/>
                        </a:spcAft>
                      </a:pPr>
                      <a:r>
                        <a:rPr lang="en-GB" sz="1100" baseline="0" dirty="0" smtClean="0">
                          <a:effectLst/>
                          <a:latin typeface="Calibri"/>
                          <a:ea typeface="Calibri"/>
                          <a:cs typeface="Times New Roman"/>
                        </a:rPr>
                        <a:t>14 + 14 = 28</a:t>
                      </a:r>
                    </a:p>
                    <a:p>
                      <a:pPr algn="ctr">
                        <a:lnSpc>
                          <a:spcPct val="115000"/>
                        </a:lnSpc>
                        <a:spcAft>
                          <a:spcPts val="0"/>
                        </a:spcAft>
                      </a:pPr>
                      <a:r>
                        <a:rPr lang="en-GB" sz="1100" baseline="0" dirty="0" smtClean="0">
                          <a:effectLst/>
                          <a:latin typeface="Calibri"/>
                          <a:ea typeface="Calibri"/>
                          <a:cs typeface="Times New Roman"/>
                        </a:rPr>
                        <a:t>15 + 15 = 30</a:t>
                      </a:r>
                    </a:p>
                    <a:p>
                      <a:pPr algn="ctr">
                        <a:lnSpc>
                          <a:spcPct val="115000"/>
                        </a:lnSpc>
                        <a:spcAft>
                          <a:spcPts val="0"/>
                        </a:spcAft>
                      </a:pPr>
                      <a:r>
                        <a:rPr lang="en-GB" sz="1100" baseline="0" dirty="0" smtClean="0">
                          <a:effectLst/>
                          <a:latin typeface="Calibri"/>
                          <a:ea typeface="Calibri"/>
                          <a:cs typeface="Times New Roman"/>
                        </a:rPr>
                        <a:t>16 + 16 = 32</a:t>
                      </a:r>
                    </a:p>
                    <a:p>
                      <a:pPr algn="ctr">
                        <a:lnSpc>
                          <a:spcPct val="115000"/>
                        </a:lnSpc>
                        <a:spcAft>
                          <a:spcPts val="0"/>
                        </a:spcAft>
                      </a:pPr>
                      <a:r>
                        <a:rPr lang="en-GB" sz="1100" baseline="0" dirty="0" smtClean="0">
                          <a:effectLst/>
                          <a:latin typeface="Calibri"/>
                          <a:ea typeface="Calibri"/>
                          <a:cs typeface="Times New Roman"/>
                        </a:rPr>
                        <a:t>17 + 17 = 34</a:t>
                      </a:r>
                    </a:p>
                    <a:p>
                      <a:pPr algn="ctr">
                        <a:lnSpc>
                          <a:spcPct val="115000"/>
                        </a:lnSpc>
                        <a:spcAft>
                          <a:spcPts val="0"/>
                        </a:spcAft>
                      </a:pPr>
                      <a:r>
                        <a:rPr lang="en-GB" sz="1100" baseline="0" dirty="0" smtClean="0">
                          <a:effectLst/>
                          <a:latin typeface="Calibri"/>
                          <a:ea typeface="Calibri"/>
                          <a:cs typeface="Times New Roman"/>
                        </a:rPr>
                        <a:t>18 + 18 = 36</a:t>
                      </a:r>
                    </a:p>
                    <a:p>
                      <a:pPr algn="ctr">
                        <a:lnSpc>
                          <a:spcPct val="115000"/>
                        </a:lnSpc>
                        <a:spcAft>
                          <a:spcPts val="0"/>
                        </a:spcAft>
                      </a:pPr>
                      <a:r>
                        <a:rPr lang="en-GB" sz="1100" baseline="0" dirty="0" smtClean="0">
                          <a:effectLst/>
                          <a:latin typeface="Calibri"/>
                          <a:ea typeface="Calibri"/>
                          <a:cs typeface="Times New Roman"/>
                        </a:rPr>
                        <a:t>19 + 19 = 38</a:t>
                      </a:r>
                    </a:p>
                    <a:p>
                      <a:pPr algn="ctr">
                        <a:lnSpc>
                          <a:spcPct val="115000"/>
                        </a:lnSpc>
                        <a:spcAft>
                          <a:spcPts val="0"/>
                        </a:spcAft>
                      </a:pPr>
                      <a:r>
                        <a:rPr lang="en-GB" sz="1100" baseline="0" dirty="0" smtClean="0">
                          <a:effectLst/>
                          <a:latin typeface="Calibri"/>
                          <a:ea typeface="Calibri"/>
                          <a:cs typeface="Times New Roman"/>
                        </a:rPr>
                        <a:t>20 + 20 = 40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14?</a:t>
            </a:r>
          </a:p>
        </p:txBody>
      </p:sp>
    </p:spTree>
    <p:extLst>
      <p:ext uri="{BB962C8B-B14F-4D97-AF65-F5344CB8AC3E}">
        <p14:creationId xmlns:p14="http://schemas.microsoft.com/office/powerpoint/2010/main" val="3052912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10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a:t>
            </a:r>
            <a:r>
              <a:rPr lang="en-GB" altLang="en-US" dirty="0" smtClean="0">
                <a:ea typeface="Calibri" pitchFamily="34" charset="0"/>
                <a:cs typeface="Times New Roman" pitchFamily="18" charset="0"/>
              </a:rPr>
              <a:t>Maths facts </a:t>
            </a:r>
            <a:r>
              <a:rPr lang="en-GB" altLang="en-US" dirty="0">
                <a:ea typeface="Calibri" pitchFamily="34" charset="0"/>
                <a:cs typeface="Times New Roman" pitchFamily="18" charset="0"/>
              </a:rPr>
              <a:t>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Pronunciation</a:t>
            </a:r>
            <a:r>
              <a:rPr lang="en-GB" altLang="en-US" dirty="0" smtClean="0">
                <a:cs typeface="Arial" pitchFamily="34" charset="0"/>
              </a:rPr>
              <a:t> – Make sure that your child is pronouncing the numbers correctly and not getting confused between thirt</a:t>
            </a:r>
            <a:r>
              <a:rPr lang="en-GB" altLang="en-US" b="1" dirty="0" smtClean="0">
                <a:cs typeface="Arial" pitchFamily="34" charset="0"/>
              </a:rPr>
              <a:t>een</a:t>
            </a:r>
            <a:r>
              <a:rPr lang="en-GB" altLang="en-US" dirty="0" smtClean="0">
                <a:cs typeface="Arial" pitchFamily="34" charset="0"/>
              </a:rPr>
              <a:t> and thirt</a:t>
            </a:r>
            <a:r>
              <a:rPr lang="en-GB" altLang="en-US" b="1" dirty="0" smtClean="0">
                <a:cs typeface="Arial" pitchFamily="34" charset="0"/>
              </a:rPr>
              <a:t>y.</a:t>
            </a:r>
            <a:endParaRPr lang="en-GB" altLang="en-US" b="1"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70 </a:t>
            </a:r>
            <a:r>
              <a:rPr lang="en-GB" altLang="en-US" i="1" dirty="0">
                <a:ea typeface="Calibri" pitchFamily="34" charset="0"/>
                <a:cs typeface="Times New Roman" pitchFamily="18" charset="0"/>
              </a:rPr>
              <a:t>divided by 7</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a:t>
            </a:r>
            <a:r>
              <a:rPr lang="en-GB" altLang="en-US" dirty="0" smtClean="0">
                <a:ea typeface="Calibri" pitchFamily="34" charset="0"/>
                <a:cs typeface="Times New Roman" pitchFamily="18" charset="0"/>
              </a:rPr>
              <a:t>questions.</a:t>
            </a:r>
          </a:p>
          <a:p>
            <a:pPr lvl="0" eaLnBrk="0" fontAlgn="base" hangingPunct="0">
              <a:spcBef>
                <a:spcPct val="0"/>
              </a:spcBef>
              <a:spcAft>
                <a:spcPct val="0"/>
              </a:spcAft>
              <a:buClrTx/>
              <a:buSzTx/>
            </a:pPr>
            <a:endParaRPr lang="en-GB" altLang="en-US" u="sng" dirty="0">
              <a:cs typeface="Times New Roman" pitchFamily="18" charset="0"/>
            </a:endParaRPr>
          </a:p>
          <a:p>
            <a:pPr lvl="0" eaLnBrk="0" fontAlgn="base" hangingPunct="0">
              <a:spcBef>
                <a:spcPct val="0"/>
              </a:spcBef>
              <a:spcAft>
                <a:spcPct val="0"/>
              </a:spcAft>
              <a:buClrTx/>
              <a:buSzTx/>
            </a:pPr>
            <a:r>
              <a:rPr lang="en-GB" altLang="en-US" u="sng" dirty="0" smtClean="0"/>
              <a:t>Apply these facts to real life situations</a:t>
            </a:r>
            <a:r>
              <a:rPr lang="en-GB" altLang="en-US" dirty="0" smtClean="0"/>
              <a:t> – How many toes are in your house? What other multiplication and division questions can your child make up?</a:t>
            </a: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88106178"/>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10 × 1 = 10</a:t>
                      </a:r>
                    </a:p>
                    <a:p>
                      <a:pPr algn="ctr">
                        <a:lnSpc>
                          <a:spcPct val="115000"/>
                        </a:lnSpc>
                        <a:spcAft>
                          <a:spcPts val="0"/>
                        </a:spcAft>
                      </a:pPr>
                      <a:r>
                        <a:rPr lang="en-GB" sz="1100" dirty="0" smtClean="0">
                          <a:effectLst/>
                        </a:rPr>
                        <a:t>10 × 2 = 20</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10 × 5 = 50</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10 × 9 = 90</a:t>
                      </a:r>
                    </a:p>
                    <a:p>
                      <a:pPr algn="ctr">
                        <a:lnSpc>
                          <a:spcPct val="115000"/>
                        </a:lnSpc>
                        <a:spcAft>
                          <a:spcPts val="0"/>
                        </a:spcAft>
                      </a:pPr>
                      <a:r>
                        <a:rPr lang="en-GB" sz="1100" dirty="0" smtClean="0">
                          <a:effectLst/>
                        </a:rPr>
                        <a:t>10 × 10 = 100</a:t>
                      </a:r>
                    </a:p>
                    <a:p>
                      <a:pPr algn="ctr">
                        <a:lnSpc>
                          <a:spcPct val="115000"/>
                        </a:lnSpc>
                        <a:spcAft>
                          <a:spcPts val="0"/>
                        </a:spcAft>
                      </a:pPr>
                      <a:r>
                        <a:rPr lang="en-GB" sz="1100" dirty="0" smtClean="0">
                          <a:effectLst/>
                        </a:rPr>
                        <a:t>10 × 11 = 110</a:t>
                      </a:r>
                    </a:p>
                    <a:p>
                      <a:pPr algn="ctr">
                        <a:lnSpc>
                          <a:spcPct val="115000"/>
                        </a:lnSpc>
                        <a:spcAft>
                          <a:spcPts val="0"/>
                        </a:spcAft>
                      </a:pPr>
                      <a:r>
                        <a:rPr lang="en-GB" sz="1100" dirty="0" smtClean="0">
                          <a:effectLst/>
                        </a:rPr>
                        <a:t>10 × 12 = 120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10 ÷ 10 = 1</a:t>
                      </a:r>
                    </a:p>
                    <a:p>
                      <a:pPr algn="ctr">
                        <a:lnSpc>
                          <a:spcPct val="115000"/>
                        </a:lnSpc>
                        <a:spcAft>
                          <a:spcPts val="0"/>
                        </a:spcAft>
                      </a:pPr>
                      <a:r>
                        <a:rPr lang="en-GB" sz="1100" dirty="0" smtClean="0">
                          <a:effectLst/>
                          <a:latin typeface="Calibri"/>
                          <a:ea typeface="Calibri"/>
                          <a:cs typeface="Times New Roman"/>
                        </a:rPr>
                        <a:t>20 ÷ 10 = 2</a:t>
                      </a:r>
                    </a:p>
                    <a:p>
                      <a:pPr algn="ctr">
                        <a:lnSpc>
                          <a:spcPct val="115000"/>
                        </a:lnSpc>
                        <a:spcAft>
                          <a:spcPts val="0"/>
                        </a:spcAft>
                      </a:pPr>
                      <a:r>
                        <a:rPr lang="en-GB" sz="1100" dirty="0" smtClean="0">
                          <a:effectLst/>
                          <a:latin typeface="Calibri"/>
                          <a:ea typeface="Calibri"/>
                          <a:cs typeface="Times New Roman"/>
                        </a:rPr>
                        <a:t>30 ÷ 10 = 3</a:t>
                      </a:r>
                    </a:p>
                    <a:p>
                      <a:pPr algn="ctr">
                        <a:lnSpc>
                          <a:spcPct val="115000"/>
                        </a:lnSpc>
                        <a:spcAft>
                          <a:spcPts val="0"/>
                        </a:spcAft>
                      </a:pPr>
                      <a:r>
                        <a:rPr lang="en-GB" sz="1100" dirty="0" smtClean="0">
                          <a:effectLst/>
                          <a:latin typeface="Calibri"/>
                          <a:ea typeface="Calibri"/>
                          <a:cs typeface="Times New Roman"/>
                        </a:rPr>
                        <a:t>40 ÷ 10 = 4</a:t>
                      </a:r>
                    </a:p>
                    <a:p>
                      <a:pPr algn="ctr">
                        <a:lnSpc>
                          <a:spcPct val="115000"/>
                        </a:lnSpc>
                        <a:spcAft>
                          <a:spcPts val="0"/>
                        </a:spcAft>
                      </a:pPr>
                      <a:r>
                        <a:rPr lang="en-GB" sz="1100" dirty="0" smtClean="0">
                          <a:effectLst/>
                          <a:latin typeface="Calibri"/>
                          <a:ea typeface="Calibri"/>
                          <a:cs typeface="Times New Roman"/>
                        </a:rPr>
                        <a:t>50 ÷ 10 = 5</a:t>
                      </a:r>
                    </a:p>
                    <a:p>
                      <a:pPr algn="ctr">
                        <a:lnSpc>
                          <a:spcPct val="115000"/>
                        </a:lnSpc>
                        <a:spcAft>
                          <a:spcPts val="0"/>
                        </a:spcAft>
                      </a:pPr>
                      <a:r>
                        <a:rPr lang="en-GB" sz="1100" dirty="0" smtClean="0">
                          <a:effectLst/>
                          <a:latin typeface="Calibri"/>
                          <a:ea typeface="Calibri"/>
                          <a:cs typeface="Times New Roman"/>
                        </a:rPr>
                        <a:t>60 ÷ 10 = 6</a:t>
                      </a:r>
                    </a:p>
                    <a:p>
                      <a:pPr algn="ctr">
                        <a:lnSpc>
                          <a:spcPct val="115000"/>
                        </a:lnSpc>
                        <a:spcAft>
                          <a:spcPts val="0"/>
                        </a:spcAft>
                      </a:pPr>
                      <a:r>
                        <a:rPr lang="en-GB" sz="1100" dirty="0" smtClean="0">
                          <a:effectLst/>
                          <a:latin typeface="Calibri"/>
                          <a:ea typeface="Calibri"/>
                          <a:cs typeface="Times New Roman"/>
                        </a:rPr>
                        <a:t>70 ÷ 10 = 7</a:t>
                      </a:r>
                    </a:p>
                    <a:p>
                      <a:pPr algn="ctr">
                        <a:lnSpc>
                          <a:spcPct val="115000"/>
                        </a:lnSpc>
                        <a:spcAft>
                          <a:spcPts val="0"/>
                        </a:spcAft>
                      </a:pPr>
                      <a:r>
                        <a:rPr lang="en-GB" sz="1100" dirty="0" smtClean="0">
                          <a:effectLst/>
                          <a:latin typeface="Calibri"/>
                          <a:ea typeface="Calibri"/>
                          <a:cs typeface="Times New Roman"/>
                        </a:rPr>
                        <a:t>80 ÷ 10 = 8</a:t>
                      </a:r>
                    </a:p>
                    <a:p>
                      <a:pPr algn="ctr">
                        <a:lnSpc>
                          <a:spcPct val="115000"/>
                        </a:lnSpc>
                        <a:spcAft>
                          <a:spcPts val="0"/>
                        </a:spcAft>
                      </a:pPr>
                      <a:r>
                        <a:rPr lang="en-GB" sz="1100" dirty="0" smtClean="0">
                          <a:effectLst/>
                          <a:latin typeface="Calibri"/>
                          <a:ea typeface="Calibri"/>
                          <a:cs typeface="Times New Roman"/>
                        </a:rPr>
                        <a:t>90 ÷ 10 = 9</a:t>
                      </a:r>
                    </a:p>
                    <a:p>
                      <a:pPr algn="ctr">
                        <a:lnSpc>
                          <a:spcPct val="115000"/>
                        </a:lnSpc>
                        <a:spcAft>
                          <a:spcPts val="0"/>
                        </a:spcAft>
                      </a:pPr>
                      <a:r>
                        <a:rPr lang="en-GB" sz="1100" dirty="0" smtClean="0">
                          <a:effectLst/>
                          <a:latin typeface="Calibri"/>
                          <a:ea typeface="Calibri"/>
                          <a:cs typeface="Times New Roman"/>
                        </a:rPr>
                        <a:t>100 ÷ 10 = 10</a:t>
                      </a:r>
                    </a:p>
                    <a:p>
                      <a:pPr algn="ctr">
                        <a:lnSpc>
                          <a:spcPct val="115000"/>
                        </a:lnSpc>
                        <a:spcAft>
                          <a:spcPts val="0"/>
                        </a:spcAft>
                      </a:pPr>
                      <a:r>
                        <a:rPr lang="en-GB" sz="1100" dirty="0" smtClean="0">
                          <a:effectLst/>
                          <a:latin typeface="Calibri"/>
                          <a:ea typeface="Calibri"/>
                          <a:cs typeface="Times New Roman"/>
                        </a:rPr>
                        <a:t>110 ÷ 10 = 11</a:t>
                      </a:r>
                    </a:p>
                    <a:p>
                      <a:pPr algn="ctr">
                        <a:lnSpc>
                          <a:spcPct val="115000"/>
                        </a:lnSpc>
                        <a:spcAft>
                          <a:spcPts val="0"/>
                        </a:spcAft>
                      </a:pPr>
                      <a:r>
                        <a:rPr lang="en-GB" sz="1100" dirty="0" smtClean="0">
                          <a:effectLst/>
                          <a:latin typeface="Calibri"/>
                          <a:ea typeface="Calibri"/>
                          <a:cs typeface="Times New Roman"/>
                        </a:rPr>
                        <a:t>120 ÷ 10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10 </a:t>
            </a:r>
            <a:r>
              <a:rPr lang="en-GB" u="none" dirty="0" smtClean="0"/>
              <a:t>multiplied by </a:t>
            </a:r>
            <a:r>
              <a:rPr lang="en-GB" b="0" u="none" dirty="0" smtClean="0"/>
              <a:t>3?</a:t>
            </a:r>
          </a:p>
          <a:p>
            <a:pPr algn="l"/>
            <a:r>
              <a:rPr lang="en-GB" b="0" u="none" dirty="0" smtClean="0"/>
              <a:t>What is 10</a:t>
            </a:r>
            <a:r>
              <a:rPr lang="en-GB" u="none" dirty="0" smtClean="0"/>
              <a:t> times </a:t>
            </a:r>
            <a:r>
              <a:rPr lang="en-GB" b="0" u="none" dirty="0" smtClean="0"/>
              <a:t>9?</a:t>
            </a:r>
          </a:p>
          <a:p>
            <a:pPr algn="l"/>
            <a:r>
              <a:rPr lang="en-GB" b="0" u="none" dirty="0" smtClean="0"/>
              <a:t>What is 70 </a:t>
            </a:r>
            <a:r>
              <a:rPr lang="en-GB" u="none" dirty="0" smtClean="0"/>
              <a:t>divided by </a:t>
            </a:r>
            <a:r>
              <a:rPr lang="en-GB" b="0" u="none" dirty="0" smtClean="0"/>
              <a:t>10?</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80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6.</a:t>
            </a:r>
          </a:p>
          <a:p>
            <a:endParaRPr lang="en-GB" dirty="0"/>
          </a:p>
        </p:txBody>
      </p:sp>
    </p:spTree>
    <p:extLst>
      <p:ext uri="{BB962C8B-B14F-4D97-AF65-F5344CB8AC3E}">
        <p14:creationId xmlns:p14="http://schemas.microsoft.com/office/powerpoint/2010/main" val="3657424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5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a:t>
            </a:r>
            <a:r>
              <a:rPr lang="en-GB" altLang="en-US" dirty="0" smtClean="0">
                <a:ea typeface="Calibri" pitchFamily="34" charset="0"/>
                <a:cs typeface="Times New Roman" pitchFamily="18" charset="0"/>
              </a:rPr>
              <a:t>Maths facts </a:t>
            </a:r>
            <a:r>
              <a:rPr lang="en-GB" altLang="en-US" dirty="0">
                <a:ea typeface="Calibri" pitchFamily="34" charset="0"/>
                <a:cs typeface="Times New Roman" pitchFamily="18" charset="0"/>
              </a:rPr>
              <a:t>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Spot patterns</a:t>
            </a:r>
            <a:r>
              <a:rPr lang="en-GB" altLang="en-US" dirty="0" smtClean="0">
                <a:ea typeface="Calibri" pitchFamily="34" charset="0"/>
                <a:cs typeface="Times New Roman" pitchFamily="18" charset="0"/>
              </a:rPr>
              <a:t> – What patterns can your child spot in the 5 times table? Are there any similarities with the 10 times table?</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45 </a:t>
            </a:r>
            <a:r>
              <a:rPr lang="en-GB" altLang="en-US" i="1" dirty="0">
                <a:ea typeface="Calibri" pitchFamily="34" charset="0"/>
                <a:cs typeface="Times New Roman" pitchFamily="18" charset="0"/>
              </a:rPr>
              <a:t>divided by 5</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05104125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5 </a:t>
                      </a:r>
                      <a:r>
                        <a:rPr lang="en-GB" sz="1100" dirty="0">
                          <a:effectLst/>
                        </a:rPr>
                        <a:t>× 1 = </a:t>
                      </a:r>
                      <a:r>
                        <a:rPr lang="en-GB" sz="1100" dirty="0" smtClean="0">
                          <a:effectLst/>
                        </a:rPr>
                        <a:t>5</a:t>
                      </a:r>
                      <a:endParaRPr lang="en-GB" sz="1100" dirty="0">
                        <a:effectLst/>
                      </a:endParaRPr>
                    </a:p>
                    <a:p>
                      <a:pPr algn="ctr">
                        <a:lnSpc>
                          <a:spcPct val="115000"/>
                        </a:lnSpc>
                        <a:spcAft>
                          <a:spcPts val="0"/>
                        </a:spcAft>
                      </a:pPr>
                      <a:r>
                        <a:rPr lang="en-GB" sz="1100" dirty="0" smtClean="0">
                          <a:effectLst/>
                        </a:rPr>
                        <a:t>5 </a:t>
                      </a:r>
                      <a:r>
                        <a:rPr lang="en-GB" sz="1100" dirty="0">
                          <a:effectLst/>
                        </a:rPr>
                        <a:t>× </a:t>
                      </a:r>
                      <a:r>
                        <a:rPr lang="en-GB" sz="1100" dirty="0" smtClean="0">
                          <a:effectLst/>
                        </a:rPr>
                        <a:t>2 </a:t>
                      </a:r>
                      <a:r>
                        <a:rPr lang="en-GB" sz="1100" dirty="0">
                          <a:effectLst/>
                        </a:rPr>
                        <a:t>= </a:t>
                      </a:r>
                      <a:r>
                        <a:rPr lang="en-GB" sz="1100" dirty="0" smtClean="0">
                          <a:effectLst/>
                        </a:rPr>
                        <a:t>10</a:t>
                      </a:r>
                      <a:endParaRPr lang="en-GB" sz="1100" dirty="0">
                        <a:effectLst/>
                      </a:endParaRPr>
                    </a:p>
                    <a:p>
                      <a:pPr algn="ctr">
                        <a:lnSpc>
                          <a:spcPct val="115000"/>
                        </a:lnSpc>
                        <a:spcAft>
                          <a:spcPts val="0"/>
                        </a:spcAft>
                      </a:pPr>
                      <a:r>
                        <a:rPr lang="en-GB" sz="1100" dirty="0" smtClean="0">
                          <a:effectLst/>
                        </a:rPr>
                        <a:t>5 </a:t>
                      </a:r>
                      <a:r>
                        <a:rPr lang="en-GB" sz="1100" dirty="0">
                          <a:effectLst/>
                        </a:rPr>
                        <a:t>× 3 = </a:t>
                      </a:r>
                      <a:r>
                        <a:rPr lang="en-GB" sz="1100" dirty="0" smtClean="0">
                          <a:effectLst/>
                        </a:rPr>
                        <a:t>15</a:t>
                      </a:r>
                    </a:p>
                    <a:p>
                      <a:pPr algn="ctr">
                        <a:lnSpc>
                          <a:spcPct val="115000"/>
                        </a:lnSpc>
                        <a:spcAft>
                          <a:spcPts val="0"/>
                        </a:spcAft>
                      </a:pPr>
                      <a:r>
                        <a:rPr lang="en-GB" sz="1100" dirty="0" smtClean="0">
                          <a:effectLst/>
                        </a:rPr>
                        <a:t>5 </a:t>
                      </a:r>
                      <a:r>
                        <a:rPr lang="en-GB" sz="1100" dirty="0">
                          <a:effectLst/>
                        </a:rPr>
                        <a:t>× 4 = </a:t>
                      </a:r>
                      <a:r>
                        <a:rPr lang="en-GB" sz="1100" dirty="0" smtClean="0">
                          <a:effectLst/>
                        </a:rPr>
                        <a:t>20</a:t>
                      </a:r>
                      <a:endParaRPr lang="en-GB" sz="1100" dirty="0">
                        <a:effectLst/>
                      </a:endParaRPr>
                    </a:p>
                    <a:p>
                      <a:pPr algn="ctr">
                        <a:lnSpc>
                          <a:spcPct val="115000"/>
                        </a:lnSpc>
                        <a:spcAft>
                          <a:spcPts val="0"/>
                        </a:spcAft>
                      </a:pPr>
                      <a:r>
                        <a:rPr lang="en-GB" sz="1100" dirty="0" smtClean="0">
                          <a:effectLst/>
                        </a:rPr>
                        <a:t>5 </a:t>
                      </a:r>
                      <a:r>
                        <a:rPr lang="en-GB" sz="1100" dirty="0">
                          <a:effectLst/>
                        </a:rPr>
                        <a:t>× 5 = </a:t>
                      </a:r>
                      <a:r>
                        <a:rPr lang="en-GB" sz="1100" dirty="0" smtClean="0">
                          <a:effectLst/>
                        </a:rPr>
                        <a:t>25</a:t>
                      </a:r>
                      <a:endParaRPr lang="en-GB" sz="1100" dirty="0">
                        <a:effectLst/>
                      </a:endParaRPr>
                    </a:p>
                    <a:p>
                      <a:pPr algn="ctr">
                        <a:lnSpc>
                          <a:spcPct val="115000"/>
                        </a:lnSpc>
                        <a:spcAft>
                          <a:spcPts val="0"/>
                        </a:spcAft>
                      </a:pPr>
                      <a:r>
                        <a:rPr lang="en-GB" sz="1100" dirty="0" smtClean="0">
                          <a:effectLst/>
                        </a:rPr>
                        <a:t>5 </a:t>
                      </a:r>
                      <a:r>
                        <a:rPr lang="en-GB" sz="1100" dirty="0">
                          <a:effectLst/>
                        </a:rPr>
                        <a:t>× 6 = </a:t>
                      </a:r>
                      <a:r>
                        <a:rPr lang="en-GB" sz="1100" dirty="0" smtClean="0">
                          <a:effectLst/>
                        </a:rPr>
                        <a:t>30</a:t>
                      </a:r>
                      <a:endParaRPr lang="en-GB" sz="1100" dirty="0">
                        <a:effectLst/>
                      </a:endParaRPr>
                    </a:p>
                    <a:p>
                      <a:pPr algn="ctr">
                        <a:lnSpc>
                          <a:spcPct val="115000"/>
                        </a:lnSpc>
                        <a:spcAft>
                          <a:spcPts val="0"/>
                        </a:spcAft>
                      </a:pPr>
                      <a:r>
                        <a:rPr lang="en-GB" sz="1100" dirty="0" smtClean="0">
                          <a:effectLst/>
                        </a:rPr>
                        <a:t>5 </a:t>
                      </a:r>
                      <a:r>
                        <a:rPr lang="en-GB" sz="1100" dirty="0">
                          <a:effectLst/>
                        </a:rPr>
                        <a:t>× 7 = </a:t>
                      </a:r>
                      <a:r>
                        <a:rPr lang="en-GB" sz="1100" dirty="0" smtClean="0">
                          <a:effectLst/>
                        </a:rPr>
                        <a:t>35</a:t>
                      </a:r>
                      <a:endParaRPr lang="en-GB" sz="1100" dirty="0">
                        <a:effectLst/>
                      </a:endParaRPr>
                    </a:p>
                    <a:p>
                      <a:pPr algn="ctr">
                        <a:lnSpc>
                          <a:spcPct val="115000"/>
                        </a:lnSpc>
                        <a:spcAft>
                          <a:spcPts val="0"/>
                        </a:spcAft>
                      </a:pPr>
                      <a:r>
                        <a:rPr lang="en-GB" sz="1100" dirty="0" smtClean="0">
                          <a:effectLst/>
                        </a:rPr>
                        <a:t>5 </a:t>
                      </a:r>
                      <a:r>
                        <a:rPr lang="en-GB" sz="1100" dirty="0">
                          <a:effectLst/>
                        </a:rPr>
                        <a:t>× 8 = </a:t>
                      </a:r>
                      <a:r>
                        <a:rPr lang="en-GB" sz="1100" dirty="0" smtClean="0">
                          <a:effectLst/>
                        </a:rPr>
                        <a:t>40</a:t>
                      </a:r>
                      <a:endParaRPr lang="en-GB" sz="1100" dirty="0">
                        <a:effectLst/>
                      </a:endParaRPr>
                    </a:p>
                    <a:p>
                      <a:pPr algn="ctr">
                        <a:lnSpc>
                          <a:spcPct val="115000"/>
                        </a:lnSpc>
                        <a:spcAft>
                          <a:spcPts val="0"/>
                        </a:spcAft>
                      </a:pPr>
                      <a:r>
                        <a:rPr lang="en-GB" sz="1100" dirty="0" smtClean="0">
                          <a:effectLst/>
                        </a:rPr>
                        <a:t>5 </a:t>
                      </a:r>
                      <a:r>
                        <a:rPr lang="en-GB" sz="1100" dirty="0">
                          <a:effectLst/>
                        </a:rPr>
                        <a:t>× 9 = </a:t>
                      </a:r>
                      <a:r>
                        <a:rPr lang="en-GB" sz="1100" dirty="0" smtClean="0">
                          <a:effectLst/>
                        </a:rPr>
                        <a:t>45</a:t>
                      </a:r>
                      <a:endParaRPr lang="en-GB" sz="1100" dirty="0">
                        <a:effectLst/>
                      </a:endParaRPr>
                    </a:p>
                    <a:p>
                      <a:pPr algn="ctr">
                        <a:lnSpc>
                          <a:spcPct val="115000"/>
                        </a:lnSpc>
                        <a:spcAft>
                          <a:spcPts val="0"/>
                        </a:spcAft>
                      </a:pPr>
                      <a:r>
                        <a:rPr lang="en-GB" sz="1100" dirty="0" smtClean="0">
                          <a:effectLst/>
                        </a:rPr>
                        <a:t>5 </a:t>
                      </a:r>
                      <a:r>
                        <a:rPr lang="en-GB" sz="1100" dirty="0">
                          <a:effectLst/>
                        </a:rPr>
                        <a:t>× 10 = </a:t>
                      </a:r>
                      <a:r>
                        <a:rPr lang="en-GB" sz="1100" dirty="0" smtClean="0">
                          <a:effectLst/>
                        </a:rPr>
                        <a:t>50</a:t>
                      </a:r>
                      <a:endParaRPr lang="en-GB" sz="1100" dirty="0">
                        <a:effectLst/>
                      </a:endParaRPr>
                    </a:p>
                    <a:p>
                      <a:pPr algn="ctr">
                        <a:lnSpc>
                          <a:spcPct val="115000"/>
                        </a:lnSpc>
                        <a:spcAft>
                          <a:spcPts val="0"/>
                        </a:spcAft>
                      </a:pPr>
                      <a:r>
                        <a:rPr lang="en-GB" sz="1100" dirty="0" smtClean="0">
                          <a:effectLst/>
                        </a:rPr>
                        <a:t>5 </a:t>
                      </a:r>
                      <a:r>
                        <a:rPr lang="en-GB" sz="1100" dirty="0">
                          <a:effectLst/>
                        </a:rPr>
                        <a:t>× 11 = </a:t>
                      </a:r>
                      <a:r>
                        <a:rPr lang="en-GB" sz="1100" dirty="0" smtClean="0">
                          <a:effectLst/>
                        </a:rPr>
                        <a:t>55</a:t>
                      </a:r>
                      <a:endParaRPr lang="en-GB" sz="1100" dirty="0">
                        <a:effectLst/>
                      </a:endParaRPr>
                    </a:p>
                    <a:p>
                      <a:pPr algn="ctr">
                        <a:lnSpc>
                          <a:spcPct val="115000"/>
                        </a:lnSpc>
                        <a:spcAft>
                          <a:spcPts val="0"/>
                        </a:spcAft>
                      </a:pPr>
                      <a:r>
                        <a:rPr lang="en-GB" sz="1100" dirty="0" smtClean="0">
                          <a:effectLst/>
                        </a:rPr>
                        <a:t>5 </a:t>
                      </a:r>
                      <a:r>
                        <a:rPr lang="en-GB" sz="1100" dirty="0">
                          <a:effectLst/>
                        </a:rPr>
                        <a:t>× 12 = </a:t>
                      </a:r>
                      <a:r>
                        <a:rPr lang="en-GB" sz="1100" dirty="0" smtClean="0">
                          <a:effectLst/>
                        </a:rPr>
                        <a:t>60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5 </a:t>
                      </a:r>
                      <a:r>
                        <a:rPr lang="en-GB" sz="1100" dirty="0">
                          <a:effectLst/>
                        </a:rPr>
                        <a:t>÷ </a:t>
                      </a:r>
                      <a:r>
                        <a:rPr lang="en-GB" sz="1100" dirty="0" smtClean="0">
                          <a:effectLst/>
                        </a:rPr>
                        <a:t>5 </a:t>
                      </a:r>
                      <a:r>
                        <a:rPr lang="en-GB" sz="1100" dirty="0">
                          <a:effectLst/>
                        </a:rPr>
                        <a:t>=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10 ÷ 5 = 2</a:t>
                      </a:r>
                      <a:endParaRPr lang="en-GB" sz="1100" dirty="0">
                        <a:effectLst/>
                      </a:endParaRPr>
                    </a:p>
                    <a:p>
                      <a:pPr algn="ctr">
                        <a:lnSpc>
                          <a:spcPct val="115000"/>
                        </a:lnSpc>
                        <a:spcAft>
                          <a:spcPts val="0"/>
                        </a:spcAft>
                      </a:pPr>
                      <a:r>
                        <a:rPr lang="en-GB" sz="1100" dirty="0" smtClean="0">
                          <a:effectLst/>
                        </a:rPr>
                        <a:t>15 ÷ 5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20 ÷ 5 = 4</a:t>
                      </a:r>
                    </a:p>
                    <a:p>
                      <a:pPr algn="ctr">
                        <a:lnSpc>
                          <a:spcPct val="115000"/>
                        </a:lnSpc>
                        <a:spcAft>
                          <a:spcPts val="0"/>
                        </a:spcAft>
                      </a:pPr>
                      <a:r>
                        <a:rPr lang="en-GB" sz="1100" dirty="0" smtClean="0">
                          <a:effectLst/>
                        </a:rPr>
                        <a:t>25 ÷ 5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30 ÷ 5 = 6</a:t>
                      </a:r>
                    </a:p>
                    <a:p>
                      <a:pPr algn="ctr">
                        <a:lnSpc>
                          <a:spcPct val="115000"/>
                        </a:lnSpc>
                        <a:spcAft>
                          <a:spcPts val="0"/>
                        </a:spcAft>
                      </a:pPr>
                      <a:r>
                        <a:rPr lang="en-GB" sz="1100" dirty="0" smtClean="0">
                          <a:effectLst/>
                        </a:rPr>
                        <a:t>35 ÷ 5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40 ÷ 5 = 8</a:t>
                      </a:r>
                    </a:p>
                    <a:p>
                      <a:pPr algn="ctr">
                        <a:lnSpc>
                          <a:spcPct val="115000"/>
                        </a:lnSpc>
                        <a:spcAft>
                          <a:spcPts val="0"/>
                        </a:spcAft>
                      </a:pPr>
                      <a:r>
                        <a:rPr lang="en-GB" sz="1100" dirty="0" smtClean="0">
                          <a:effectLst/>
                        </a:rPr>
                        <a:t>45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50 ÷ 5 = 10</a:t>
                      </a:r>
                    </a:p>
                    <a:p>
                      <a:pPr algn="ctr">
                        <a:lnSpc>
                          <a:spcPct val="115000"/>
                        </a:lnSpc>
                        <a:spcAft>
                          <a:spcPts val="0"/>
                        </a:spcAft>
                      </a:pPr>
                      <a:r>
                        <a:rPr lang="en-GB" sz="1100" dirty="0" smtClean="0">
                          <a:effectLst/>
                        </a:rPr>
                        <a:t>55 ÷ 5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60 ÷ 5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5 </a:t>
            </a:r>
            <a:r>
              <a:rPr lang="en-GB" u="none" dirty="0" smtClean="0"/>
              <a:t>multiplied by </a:t>
            </a:r>
            <a:r>
              <a:rPr lang="en-GB" b="0" u="none" dirty="0" smtClean="0"/>
              <a:t>7?</a:t>
            </a:r>
          </a:p>
          <a:p>
            <a:pPr algn="l"/>
            <a:r>
              <a:rPr lang="en-GB" b="0" u="none" dirty="0" smtClean="0"/>
              <a:t>What is 5</a:t>
            </a:r>
            <a:r>
              <a:rPr lang="en-GB" u="none" dirty="0" smtClean="0"/>
              <a:t> times </a:t>
            </a:r>
            <a:r>
              <a:rPr lang="en-GB" b="0" u="none" dirty="0" smtClean="0"/>
              <a:t>9?</a:t>
            </a:r>
          </a:p>
          <a:p>
            <a:pPr algn="l"/>
            <a:r>
              <a:rPr lang="en-GB" b="0" u="none" dirty="0" smtClean="0"/>
              <a:t>What is 60 </a:t>
            </a:r>
            <a:r>
              <a:rPr lang="en-GB" u="none" dirty="0" smtClean="0"/>
              <a:t>divided by </a:t>
            </a:r>
            <a:r>
              <a:rPr lang="en-GB" b="0" u="none" dirty="0" smtClean="0"/>
              <a:t>5?</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40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5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9.</a:t>
            </a:r>
            <a:endParaRPr lang="en-GB" altLang="en-US" dirty="0">
              <a:ea typeface="Calibri" pitchFamily="34" charset="0"/>
              <a:cs typeface="Times New Roman" pitchFamily="18" charset="0"/>
            </a:endParaRPr>
          </a:p>
          <a:p>
            <a:endParaRPr lang="en-GB" dirty="0"/>
          </a:p>
        </p:txBody>
      </p:sp>
    </p:spTree>
    <p:extLst>
      <p:ext uri="{BB962C8B-B14F-4D97-AF65-F5344CB8AC3E}">
        <p14:creationId xmlns:p14="http://schemas.microsoft.com/office/powerpoint/2010/main" val="1288725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quarter past four.”</a:t>
            </a:r>
          </a:p>
          <a:p>
            <a:pPr lvl="0" eaLnBrk="0" fontAlgn="base" hangingPunct="0">
              <a:spcBef>
                <a:spcPct val="0"/>
              </a:spcBef>
              <a:spcAft>
                <a:spcPct val="0"/>
              </a:spcAft>
              <a:buClrTx/>
              <a:buSzTx/>
            </a:pPr>
            <a:r>
              <a:rPr lang="en-GB" altLang="en-US" dirty="0" smtClean="0"/>
              <a:t>“We need to leave the house at half past eight.”</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331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1661086-283d-410d-9690-eb46015b5f3e">
      <Terms xmlns="http://schemas.microsoft.com/office/infopath/2007/PartnerControls"/>
    </lcf76f155ced4ddcb4097134ff3c332f>
    <TaxCatchAll xmlns="0f45d6c3-884a-4eac-976c-a2d6f356b70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2B4D35E75C0744BB1F049D87DFC9CC" ma:contentTypeVersion="17" ma:contentTypeDescription="Create a new document." ma:contentTypeScope="" ma:versionID="b33b52a3fb7e8cb6341069a22efb6a68">
  <xsd:schema xmlns:xsd="http://www.w3.org/2001/XMLSchema" xmlns:xs="http://www.w3.org/2001/XMLSchema" xmlns:p="http://schemas.microsoft.com/office/2006/metadata/properties" xmlns:ns2="71661086-283d-410d-9690-eb46015b5f3e" xmlns:ns3="0f45d6c3-884a-4eac-976c-a2d6f356b709" targetNamespace="http://schemas.microsoft.com/office/2006/metadata/properties" ma:root="true" ma:fieldsID="8661f678170d2c9aba81684dd3f9d01d" ns2:_="" ns3:_="">
    <xsd:import namespace="71661086-283d-410d-9690-eb46015b5f3e"/>
    <xsd:import namespace="0f45d6c3-884a-4eac-976c-a2d6f356b70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61086-283d-410d-9690-eb46015b5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701308-7db6-415a-9819-59e71f5c29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45d6c3-884a-4eac-976c-a2d6f356b7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853b18c-02ad-499e-a363-e13ac9a37a3b}" ma:internalName="TaxCatchAll" ma:showField="CatchAllData" ma:web="0f45d6c3-884a-4eac-976c-a2d6f356b7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9B1D2-1074-4F8B-9367-B513BC12B091}">
  <ds:schemaRefs>
    <ds:schemaRef ds:uri="http://schemas.microsoft.com/office/2006/documentManagement/types"/>
    <ds:schemaRef ds:uri="http://purl.org/dc/dcmitype/"/>
    <ds:schemaRef ds:uri="0f45d6c3-884a-4eac-976c-a2d6f356b709"/>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71661086-283d-410d-9690-eb46015b5f3e"/>
    <ds:schemaRef ds:uri="http://www.w3.org/XML/1998/namespace"/>
  </ds:schemaRefs>
</ds:datastoreItem>
</file>

<file path=customXml/itemProps2.xml><?xml version="1.0" encoding="utf-8"?>
<ds:datastoreItem xmlns:ds="http://schemas.openxmlformats.org/officeDocument/2006/customXml" ds:itemID="{CBE7886B-EDF2-469C-A39D-6A53C7A30C9D}">
  <ds:schemaRefs>
    <ds:schemaRef ds:uri="http://schemas.microsoft.com/sharepoint/v3/contenttype/forms"/>
  </ds:schemaRefs>
</ds:datastoreItem>
</file>

<file path=customXml/itemProps3.xml><?xml version="1.0" encoding="utf-8"?>
<ds:datastoreItem xmlns:ds="http://schemas.openxmlformats.org/officeDocument/2006/customXml" ds:itemID="{5FC83E14-FED0-4515-9172-560DB9D515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661086-283d-410d-9690-eb46015b5f3e"/>
    <ds:schemaRef ds:uri="0f45d6c3-884a-4eac-976c-a2d6f356b7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2243</TotalTime>
  <Words>2190</Words>
  <Application>Microsoft Office PowerPoint</Application>
  <PresentationFormat>On-screen Show (4:3)</PresentationFormat>
  <Paragraphs>257</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Bookman Old Style</vt:lpstr>
      <vt:lpstr>Calibri</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Judith Garley</cp:lastModifiedBy>
  <cp:revision>120</cp:revision>
  <cp:lastPrinted>2019-09-09T14:48:02Z</cp:lastPrinted>
  <dcterms:created xsi:type="dcterms:W3CDTF">2014-08-28T09:37:14Z</dcterms:created>
  <dcterms:modified xsi:type="dcterms:W3CDTF">2024-09-25T07:49:57Z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0x010100412B4D35E75C0744BB1F049D87DFC9CC</vt:lpwstr>
  </property>
</Properties>
</file>