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78" r:id="rId5"/>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150" d="100"/>
          <a:sy n="150" d="100"/>
        </p:scale>
        <p:origin x="-196" y="-428"/>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850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No Nonsense Number </a:t>
            </a:r>
            <a:r>
              <a:rPr lang="en-US" baseline="0" dirty="0" smtClean="0"/>
              <a:t>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8640" y="329115"/>
            <a:ext cx="1325218" cy="59525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t>06/02/2023</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t>06/02/2023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t>06/02/2023</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latin typeface="CCW Cursive Writing 1" panose="03050602040000000000" pitchFamily="66" charset="0"/>
              </a:rPr>
              <a:t>Year 1 – Spring B</a:t>
            </a:r>
            <a:endParaRPr lang="en-GB" dirty="0">
              <a:latin typeface="CCW Cursive Writing 1" panose="03050602040000000000" pitchFamily="66" charset="0"/>
            </a:endParaRPr>
          </a:p>
        </p:txBody>
      </p:sp>
      <p:sp>
        <p:nvSpPr>
          <p:cNvPr id="3" name="Text Placeholder 2"/>
          <p:cNvSpPr>
            <a:spLocks noGrp="1"/>
          </p:cNvSpPr>
          <p:nvPr>
            <p:ph type="body" sz="quarter" idx="11"/>
          </p:nvPr>
        </p:nvSpPr>
        <p:spPr>
          <a:xfrm>
            <a:off x="420059" y="1679580"/>
            <a:ext cx="5838825" cy="504479"/>
          </a:xfrm>
        </p:spPr>
        <p:txBody>
          <a:bodyPr>
            <a:normAutofit/>
          </a:bodyPr>
          <a:lstStyle/>
          <a:p>
            <a:r>
              <a:rPr lang="en-GB" dirty="0" smtClean="0">
                <a:latin typeface="CCW Cursive Writing 1" panose="03050602040000000000" pitchFamily="66" charset="0"/>
              </a:rPr>
              <a:t>I can tell the time.</a:t>
            </a:r>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latin typeface="CCW Cursive Writing 1" panose="03050602040000000000" pitchFamily="66" charset="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latin typeface="CCW Cursive Writing 1" panose="03050602040000000000" pitchFamily="66" charset="0"/>
              <a:cs typeface="Arial" pitchFamily="34" charset="0"/>
            </a:endParaRPr>
          </a:p>
          <a:p>
            <a:pPr lvl="0" eaLnBrk="0" fontAlgn="base" hangingPunct="0">
              <a:spcBef>
                <a:spcPct val="0"/>
              </a:spcBef>
              <a:spcAft>
                <a:spcPct val="0"/>
              </a:spcAft>
              <a:buClrTx/>
              <a:buSzTx/>
            </a:pPr>
            <a:r>
              <a:rPr lang="en-GB" altLang="en-US" dirty="0">
                <a:latin typeface="CCW Cursive Writing 1" panose="03050602040000000000" pitchFamily="66" charset="0"/>
                <a:ea typeface="Calibri" pitchFamily="34" charset="0"/>
                <a:cs typeface="Times New Roman" pitchFamily="18" charset="0"/>
              </a:rPr>
              <a:t>The secret to success is practising </a:t>
            </a:r>
            <a:r>
              <a:rPr lang="en-GB" altLang="en-US" b="1" dirty="0">
                <a:latin typeface="CCW Cursive Writing 1" panose="03050602040000000000" pitchFamily="66" charset="0"/>
                <a:ea typeface="Calibri" pitchFamily="34" charset="0"/>
                <a:cs typeface="Times New Roman" pitchFamily="18" charset="0"/>
              </a:rPr>
              <a:t>little</a:t>
            </a:r>
            <a:r>
              <a:rPr lang="en-GB" altLang="en-US" dirty="0">
                <a:latin typeface="CCW Cursive Writing 1" panose="03050602040000000000" pitchFamily="66" charset="0"/>
                <a:ea typeface="Calibri" pitchFamily="34" charset="0"/>
                <a:cs typeface="Times New Roman" pitchFamily="18" charset="0"/>
              </a:rPr>
              <a:t> and </a:t>
            </a:r>
            <a:r>
              <a:rPr lang="en-GB" altLang="en-US" b="1" dirty="0">
                <a:latin typeface="CCW Cursive Writing 1" panose="03050602040000000000" pitchFamily="66" charset="0"/>
                <a:ea typeface="Calibri" pitchFamily="34" charset="0"/>
                <a:cs typeface="Times New Roman" pitchFamily="18" charset="0"/>
              </a:rPr>
              <a:t>often</a:t>
            </a:r>
            <a:r>
              <a:rPr lang="en-GB" altLang="en-US" dirty="0" smtClean="0">
                <a:latin typeface="CCW Cursive Writing 1" panose="03050602040000000000" pitchFamily="66" charset="0"/>
                <a:ea typeface="Calibri" pitchFamily="34" charset="0"/>
                <a:cs typeface="Times New Roman" pitchFamily="18" charset="0"/>
              </a:rPr>
              <a:t>. </a:t>
            </a:r>
            <a:r>
              <a:rPr lang="en-GB" altLang="en-US" dirty="0">
                <a:latin typeface="CCW Cursive Writing 1" panose="03050602040000000000" pitchFamily="66" charset="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latin typeface="CCW Cursive Writing 1" panose="03050602040000000000" pitchFamily="66" charset="0"/>
              <a:cs typeface="Arial" pitchFamily="34" charset="0"/>
            </a:endParaRPr>
          </a:p>
          <a:p>
            <a:pPr lvl="0" eaLnBrk="0" fontAlgn="base" hangingPunct="0">
              <a:spcBef>
                <a:spcPct val="0"/>
              </a:spcBef>
              <a:spcAft>
                <a:spcPct val="0"/>
              </a:spcAft>
              <a:buClrTx/>
              <a:buSzTx/>
            </a:pPr>
            <a:r>
              <a:rPr lang="en-GB" altLang="en-US" u="sng" dirty="0" smtClean="0">
                <a:latin typeface="CCW Cursive Writing 1" panose="03050602040000000000" pitchFamily="66" charset="0"/>
                <a:cs typeface="Arial" pitchFamily="34" charset="0"/>
              </a:rPr>
              <a:t>Talk about time</a:t>
            </a:r>
            <a:r>
              <a:rPr lang="en-GB" altLang="en-US" dirty="0" smtClean="0">
                <a:latin typeface="CCW Cursive Writing 1" panose="03050602040000000000" pitchFamily="66" charset="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latin typeface="CCW Cursive Writing 1" panose="03050602040000000000" pitchFamily="66" charset="0"/>
              <a:cs typeface="Arial" pitchFamily="34" charset="0"/>
            </a:endParaRPr>
          </a:p>
          <a:p>
            <a:pPr lvl="0" eaLnBrk="0" fontAlgn="base" hangingPunct="0">
              <a:spcBef>
                <a:spcPct val="0"/>
              </a:spcBef>
              <a:spcAft>
                <a:spcPct val="0"/>
              </a:spcAft>
              <a:buClrTx/>
              <a:buSzTx/>
            </a:pPr>
            <a:r>
              <a:rPr lang="en-GB" altLang="en-US" u="sng" dirty="0" smtClean="0">
                <a:latin typeface="CCW Cursive Writing 1" panose="03050602040000000000" pitchFamily="66" charset="0"/>
              </a:rPr>
              <a:t>Play “What’s  the time Mr Wolf?”</a:t>
            </a:r>
            <a:r>
              <a:rPr lang="en-GB" altLang="en-US" dirty="0" smtClean="0">
                <a:latin typeface="CCW Cursive Writing 1" panose="03050602040000000000" pitchFamily="66" charset="0"/>
              </a:rPr>
              <a:t>– You could also give your child some responsibility for watching the clock :</a:t>
            </a:r>
          </a:p>
          <a:p>
            <a:pPr lvl="0" eaLnBrk="0" fontAlgn="base" hangingPunct="0">
              <a:spcBef>
                <a:spcPct val="0"/>
              </a:spcBef>
              <a:spcAft>
                <a:spcPct val="0"/>
              </a:spcAft>
              <a:buClrTx/>
              <a:buSzTx/>
            </a:pPr>
            <a:endParaRPr lang="en-GB" altLang="en-US" dirty="0">
              <a:latin typeface="CCW Cursive Writing 1" panose="03050602040000000000" pitchFamily="66" charset="0"/>
            </a:endParaRPr>
          </a:p>
          <a:p>
            <a:pPr eaLnBrk="0" fontAlgn="base" hangingPunct="0">
              <a:spcBef>
                <a:spcPct val="0"/>
              </a:spcBef>
              <a:spcAft>
                <a:spcPct val="0"/>
              </a:spcAft>
              <a:buClrTx/>
              <a:buSzTx/>
            </a:pPr>
            <a:r>
              <a:rPr lang="en-GB" altLang="en-US" u="sng" dirty="0" smtClean="0">
                <a:latin typeface="CCW Cursive Writing 1" panose="03050602040000000000" pitchFamily="66" charset="0"/>
                <a:cs typeface="Arial" pitchFamily="34" charset="0"/>
              </a:rPr>
              <a:t>Read books about time</a:t>
            </a:r>
            <a:endParaRPr lang="en-GB" altLang="en-US" dirty="0" smtClean="0">
              <a:latin typeface="CCW Cursive Writing 1" panose="03050602040000000000" pitchFamily="66" charset="0"/>
            </a:endParaRPr>
          </a:p>
        </p:txBody>
      </p:sp>
      <p:sp>
        <p:nvSpPr>
          <p:cNvPr id="6" name="Text Placeholder 5"/>
          <p:cNvSpPr>
            <a:spLocks noGrp="1"/>
          </p:cNvSpPr>
          <p:nvPr>
            <p:ph type="body" sz="quarter" idx="14"/>
          </p:nvPr>
        </p:nvSpPr>
        <p:spPr>
          <a:xfrm>
            <a:off x="4365104" y="2555776"/>
            <a:ext cx="1876971" cy="1152128"/>
          </a:xfrm>
        </p:spPr>
        <p:txBody>
          <a:bodyPr/>
          <a:lstStyle/>
          <a:p>
            <a:r>
              <a:rPr lang="en-GB" dirty="0" smtClean="0">
                <a:latin typeface="CCW Cursive Writing 1" panose="03050602040000000000" pitchFamily="66" charset="0"/>
              </a:rPr>
              <a:t>Key Vocabulary</a:t>
            </a:r>
          </a:p>
          <a:p>
            <a:pPr algn="l"/>
            <a:r>
              <a:rPr lang="en-GB" b="0" u="none" dirty="0" smtClean="0">
                <a:latin typeface="CCW Cursive Writing 1" panose="03050602040000000000" pitchFamily="66" charset="0"/>
              </a:rPr>
              <a:t>Twelve </a:t>
            </a:r>
            <a:r>
              <a:rPr lang="en-GB" u="none" dirty="0" smtClean="0">
                <a:latin typeface="CCW Cursive Writing 1" panose="03050602040000000000" pitchFamily="66" charset="0"/>
              </a:rPr>
              <a:t>o’clock</a:t>
            </a:r>
          </a:p>
          <a:p>
            <a:pPr algn="l"/>
            <a:r>
              <a:rPr lang="en-GB" u="none" dirty="0" smtClean="0">
                <a:latin typeface="CCW Cursive Writing 1" panose="03050602040000000000" pitchFamily="66" charset="0"/>
              </a:rPr>
              <a:t>Half past</a:t>
            </a:r>
            <a:r>
              <a:rPr lang="en-GB" b="0" u="none" dirty="0" smtClean="0">
                <a:latin typeface="CCW Cursive Writing 1" panose="03050602040000000000" pitchFamily="66" charset="0"/>
              </a:rPr>
              <a:t> two</a:t>
            </a:r>
          </a:p>
        </p:txBody>
      </p:sp>
      <p:sp>
        <p:nvSpPr>
          <p:cNvPr id="5" name="Content Placeholder 4"/>
          <p:cNvSpPr>
            <a:spLocks noGrp="1"/>
          </p:cNvSpPr>
          <p:nvPr>
            <p:ph sz="quarter" idx="13"/>
          </p:nvPr>
        </p:nvSpPr>
        <p:spPr>
          <a:xfrm>
            <a:off x="719336" y="2627784"/>
            <a:ext cx="3789784" cy="2880320"/>
          </a:xfrm>
        </p:spPr>
        <p:txBody>
          <a:bodyPr>
            <a:normAutofit fontScale="62500" lnSpcReduction="20000"/>
          </a:bodyPr>
          <a:lstStyle/>
          <a:p>
            <a:pPr marL="0" indent="0">
              <a:buNone/>
            </a:pPr>
            <a:r>
              <a:rPr lang="en-GB" dirty="0" smtClean="0">
                <a:latin typeface="CCW Cursive Writing 1" panose="03050602040000000000" pitchFamily="66" charset="0"/>
              </a:rPr>
              <a:t>Children need to be able to tell the time using a clock with hands. This target can be broken down into several steps.</a:t>
            </a:r>
          </a:p>
          <a:p>
            <a:r>
              <a:rPr lang="en-GB" dirty="0" smtClean="0">
                <a:latin typeface="CCW Cursive Writing 1" panose="03050602040000000000" pitchFamily="66" charset="0"/>
              </a:rPr>
              <a:t>I can tell the time to the nearest hour.</a:t>
            </a:r>
          </a:p>
          <a:p>
            <a:r>
              <a:rPr lang="en-GB" dirty="0" smtClean="0">
                <a:latin typeface="CCW Cursive Writing 1" panose="03050602040000000000" pitchFamily="66" charset="0"/>
              </a:rPr>
              <a:t>I can tell the time to the nearest half hour.</a:t>
            </a:r>
          </a:p>
          <a:p>
            <a:pPr marL="0" indent="0">
              <a:buNone/>
            </a:pPr>
            <a:endParaRPr lang="en-GB" dirty="0"/>
          </a:p>
        </p:txBody>
      </p:sp>
    </p:spTree>
    <p:extLst>
      <p:ext uri="{BB962C8B-B14F-4D97-AF65-F5344CB8AC3E}">
        <p14:creationId xmlns:p14="http://schemas.microsoft.com/office/powerpoint/2010/main" val="25934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2B4D35E75C0744BB1F049D87DFC9CC" ma:contentTypeVersion="18" ma:contentTypeDescription="Create a new document." ma:contentTypeScope="" ma:versionID="078006147ebce559b46708502e74d5cd">
  <xsd:schema xmlns:xsd="http://www.w3.org/2001/XMLSchema" xmlns:xs="http://www.w3.org/2001/XMLSchema" xmlns:p="http://schemas.microsoft.com/office/2006/metadata/properties" xmlns:ns2="71661086-283d-410d-9690-eb46015b5f3e" xmlns:ns3="0f45d6c3-884a-4eac-976c-a2d6f356b709" targetNamespace="http://schemas.microsoft.com/office/2006/metadata/properties" ma:root="true" ma:fieldsID="97556126a8141c2c7fb540f3cf10bd4f" ns2:_="" ns3:_="">
    <xsd:import namespace="71661086-283d-410d-9690-eb46015b5f3e"/>
    <xsd:import namespace="0f45d6c3-884a-4eac-976c-a2d6f356b70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61086-283d-410d-9690-eb46015b5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701308-7db6-415a-9819-59e71f5c29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45d6c3-884a-4eac-976c-a2d6f356b7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853b18c-02ad-499e-a363-e13ac9a37a3b}" ma:internalName="TaxCatchAll" ma:showField="CatchAllData" ma:web="0f45d6c3-884a-4eac-976c-a2d6f356b7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1661086-283d-410d-9690-eb46015b5f3e">
      <Terms xmlns="http://schemas.microsoft.com/office/infopath/2007/PartnerControls"/>
    </lcf76f155ced4ddcb4097134ff3c332f>
    <TaxCatchAll xmlns="0f45d6c3-884a-4eac-976c-a2d6f356b709" xsi:nil="true"/>
  </documentManagement>
</p:properties>
</file>

<file path=customXml/itemProps1.xml><?xml version="1.0" encoding="utf-8"?>
<ds:datastoreItem xmlns:ds="http://schemas.openxmlformats.org/officeDocument/2006/customXml" ds:itemID="{90259940-8B12-47E7-8876-5E394E1ED012}">
  <ds:schemaRefs>
    <ds:schemaRef ds:uri="http://schemas.microsoft.com/sharepoint/v3/contenttype/forms"/>
  </ds:schemaRefs>
</ds:datastoreItem>
</file>

<file path=customXml/itemProps2.xml><?xml version="1.0" encoding="utf-8"?>
<ds:datastoreItem xmlns:ds="http://schemas.openxmlformats.org/officeDocument/2006/customXml" ds:itemID="{AF675FF1-25BF-4A28-814D-FC2A7D72BF19}"/>
</file>

<file path=customXml/itemProps3.xml><?xml version="1.0" encoding="utf-8"?>
<ds:datastoreItem xmlns:ds="http://schemas.openxmlformats.org/officeDocument/2006/customXml" ds:itemID="{C8F6C964-8D06-41DF-B705-91FE1909A4F0}">
  <ds:schemaRefs>
    <ds:schemaRef ds:uri="http://purl.org/dc/dcmitype/"/>
    <ds:schemaRef ds:uri="71661086-283d-410d-9690-eb46015b5f3e"/>
    <ds:schemaRef ds:uri="http://purl.org/dc/elements/1.1/"/>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schemas.microsoft.com/office/infopath/2007/PartnerControls"/>
    <ds:schemaRef ds:uri="0f45d6c3-884a-4eac-976c-a2d6f356b7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2267</TotalTime>
  <Words>161</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Bookman Old Style</vt:lpstr>
      <vt:lpstr>Calibri</vt:lpstr>
      <vt:lpstr>CCW Cursive Writing 1</vt:lpstr>
      <vt:lpstr>Gill Sans MT</vt:lpstr>
      <vt:lpstr>Times New Roman</vt:lpstr>
      <vt:lpstr>Wingdings</vt:lpstr>
      <vt:lpstr>Wingdings 3</vt:lpstr>
      <vt:lpstr>Origin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Harbour</dc:creator>
  <cp:lastModifiedBy>Nicole Wilson</cp:lastModifiedBy>
  <cp:revision>122</cp:revision>
  <cp:lastPrinted>2023-02-06T07:45:33Z</cp:lastPrinted>
  <dcterms:created xsi:type="dcterms:W3CDTF">2014-08-28T09:37:14Z</dcterms:created>
  <dcterms:modified xsi:type="dcterms:W3CDTF">2023-02-06T07:46:19Z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0x010100412B4D35E75C0744BB1F049D87DFC9CC</vt:lpwstr>
  </property>
  <property fmtid="{D5CDD505-2E9C-101B-9397-08002B2CF9AE}" pid="3" name="MediaServiceImageTags">
    <vt:lpwstr/>
  </property>
</Properties>
</file>